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1430000" cy="6013450"/>
  <p:notesSz cx="11430000" cy="60134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90" y="23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57250" y="1864169"/>
            <a:ext cx="9715500" cy="12628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50" b="1" i="0">
                <a:solidFill>
                  <a:srgbClr val="FF33BE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14500" y="3367532"/>
            <a:ext cx="8001000" cy="15033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50" b="1" i="0">
                <a:solidFill>
                  <a:srgbClr val="FF33BE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50" b="1" i="0">
                <a:solidFill>
                  <a:srgbClr val="FF33BE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71500" y="1383093"/>
            <a:ext cx="4972050" cy="3968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886450" y="1383093"/>
            <a:ext cx="4972050" cy="3968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50" b="1" i="0">
                <a:solidFill>
                  <a:srgbClr val="FF33BE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1429999" cy="600074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11430000" cy="6000750"/>
          </a:xfrm>
          <a:custGeom>
            <a:avLst/>
            <a:gdLst/>
            <a:ahLst/>
            <a:cxnLst/>
            <a:rect l="l" t="t" r="r" b="b"/>
            <a:pathLst>
              <a:path w="11430000" h="6000750">
                <a:moveTo>
                  <a:pt x="11429999" y="6000749"/>
                </a:moveTo>
                <a:lnTo>
                  <a:pt x="0" y="6000749"/>
                </a:lnTo>
                <a:lnTo>
                  <a:pt x="0" y="0"/>
                </a:lnTo>
                <a:lnTo>
                  <a:pt x="11429999" y="0"/>
                </a:lnTo>
                <a:lnTo>
                  <a:pt x="11429999" y="6000749"/>
                </a:lnTo>
                <a:close/>
              </a:path>
            </a:pathLst>
          </a:custGeom>
          <a:solidFill>
            <a:srgbClr val="FFFFFF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70421" y="463309"/>
            <a:ext cx="8180030" cy="13740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50" b="1" i="0">
                <a:solidFill>
                  <a:srgbClr val="FF33BE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71500" y="1383093"/>
            <a:ext cx="10287000" cy="3968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86200" y="5592508"/>
            <a:ext cx="3657600" cy="3006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71500" y="5592508"/>
            <a:ext cx="2628900" cy="3006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229600" y="5592508"/>
            <a:ext cx="2628900" cy="3006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75866" y="2888900"/>
            <a:ext cx="2910840" cy="681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b="1" spc="-275" dirty="0">
                <a:solidFill>
                  <a:srgbClr val="FF33BE"/>
                </a:solidFill>
                <a:latin typeface="Cambria"/>
                <a:cs typeface="Cambria"/>
              </a:rPr>
              <a:t>Kan</a:t>
            </a:r>
            <a:r>
              <a:rPr sz="4300" b="1" spc="-165" dirty="0">
                <a:solidFill>
                  <a:srgbClr val="FF33BE"/>
                </a:solidFill>
                <a:latin typeface="Cambria"/>
                <a:cs typeface="Cambria"/>
              </a:rPr>
              <a:t> </a:t>
            </a:r>
            <a:r>
              <a:rPr sz="4300" b="1" spc="-280" dirty="0">
                <a:solidFill>
                  <a:srgbClr val="FF33BE"/>
                </a:solidFill>
                <a:latin typeface="Cambria"/>
                <a:cs typeface="Cambria"/>
              </a:rPr>
              <a:t>Gruplar</a:t>
            </a:r>
            <a:r>
              <a:rPr sz="4300" spc="-280" dirty="0">
                <a:solidFill>
                  <a:srgbClr val="FF33BE"/>
                </a:solidFill>
                <a:latin typeface="Arial Black"/>
                <a:cs typeface="Arial Black"/>
              </a:rPr>
              <a:t>ı</a:t>
            </a:r>
            <a:endParaRPr sz="43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5866" y="3833723"/>
            <a:ext cx="8274050" cy="1225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6200"/>
              </a:lnSpc>
              <a:spcBef>
                <a:spcPts val="95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Kendimize</a:t>
            </a:r>
            <a:r>
              <a:rPr sz="1400" spc="7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62525"/>
                </a:solidFill>
                <a:latin typeface="Calibri"/>
                <a:cs typeface="Calibri"/>
              </a:rPr>
              <a:t>ait</a:t>
            </a:r>
            <a:r>
              <a:rPr sz="1400" spc="8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kan</a:t>
            </a:r>
            <a:r>
              <a:rPr sz="1400" spc="8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grubunun</a:t>
            </a:r>
            <a:r>
              <a:rPr sz="1400" spc="7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bilinmesi,</a:t>
            </a:r>
            <a:r>
              <a:rPr sz="1400" spc="4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sağlık</a:t>
            </a:r>
            <a:r>
              <a:rPr sz="1400" spc="8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ve</a:t>
            </a:r>
            <a:r>
              <a:rPr sz="1400" spc="7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bazı</a:t>
            </a:r>
            <a:r>
              <a:rPr sz="1400" spc="5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hayati</a:t>
            </a:r>
            <a:r>
              <a:rPr sz="1400" spc="-5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durumlarda</a:t>
            </a:r>
            <a:r>
              <a:rPr sz="1400" spc="-5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önemli</a:t>
            </a:r>
            <a:r>
              <a:rPr sz="1400" spc="-5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bir</a:t>
            </a:r>
            <a:r>
              <a:rPr sz="1400" spc="5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role</a:t>
            </a:r>
            <a:r>
              <a:rPr sz="1400" spc="7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sahiptir.</a:t>
            </a:r>
            <a:r>
              <a:rPr sz="1400" spc="-6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Bu</a:t>
            </a:r>
            <a:r>
              <a:rPr sz="1400" spc="-1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sunumda,</a:t>
            </a:r>
            <a:r>
              <a:rPr sz="1400" spc="4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262525"/>
                </a:solidFill>
                <a:latin typeface="Calibri"/>
                <a:cs typeface="Calibri"/>
              </a:rPr>
              <a:t>kan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grupları</a:t>
            </a:r>
            <a:r>
              <a:rPr sz="1400" spc="6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45" dirty="0">
                <a:solidFill>
                  <a:srgbClr val="262525"/>
                </a:solidFill>
                <a:latin typeface="Calibri"/>
                <a:cs typeface="Calibri"/>
              </a:rPr>
              <a:t>hakkında</a:t>
            </a:r>
            <a:r>
              <a:rPr sz="1400" spc="-3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merak</a:t>
            </a:r>
            <a:r>
              <a:rPr sz="1400" spc="9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edilenleri</a:t>
            </a:r>
            <a:r>
              <a:rPr sz="1400" spc="-4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öğreneceksiniz.</a:t>
            </a:r>
            <a:endParaRPr sz="1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 dirty="0">
              <a:latin typeface="Calibri"/>
              <a:cs typeface="Calibri"/>
            </a:endParaRPr>
          </a:p>
          <a:p>
            <a:pPr marL="394970">
              <a:lnSpc>
                <a:spcPct val="100000"/>
              </a:lnSpc>
              <a:spcBef>
                <a:spcPts val="5"/>
              </a:spcBef>
            </a:pPr>
            <a:r>
              <a:rPr sz="1800" b="1" spc="-40" dirty="0" smtClean="0">
                <a:solidFill>
                  <a:srgbClr val="262525"/>
                </a:solidFill>
                <a:latin typeface="Source Sans 3"/>
                <a:cs typeface="Source Sans 3"/>
              </a:rPr>
              <a:t>Yusuf</a:t>
            </a:r>
            <a:r>
              <a:rPr sz="1800" b="1" spc="-35" dirty="0" smtClean="0">
                <a:solidFill>
                  <a:srgbClr val="262525"/>
                </a:solidFill>
                <a:latin typeface="Source Sans 3"/>
                <a:cs typeface="Source Sans 3"/>
              </a:rPr>
              <a:t> </a:t>
            </a:r>
            <a:r>
              <a:rPr sz="1800" b="1" spc="-10" dirty="0">
                <a:solidFill>
                  <a:srgbClr val="262525"/>
                </a:solidFill>
                <a:latin typeface="Source Sans 3"/>
                <a:cs typeface="Source Sans 3"/>
              </a:rPr>
              <a:t>SELEN</a:t>
            </a:r>
            <a:endParaRPr sz="1800" dirty="0">
              <a:latin typeface="Source Sans 3"/>
              <a:cs typeface="Source Sans 3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29999" cy="20192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8320" rIns="0" bIns="0" rtlCol="0">
            <a:spAutoFit/>
          </a:bodyPr>
          <a:lstStyle/>
          <a:p>
            <a:pPr marL="717550">
              <a:lnSpc>
                <a:spcPct val="100000"/>
              </a:lnSpc>
              <a:spcBef>
                <a:spcPts val="135"/>
              </a:spcBef>
            </a:pPr>
            <a:r>
              <a:rPr spc="105" dirty="0">
                <a:latin typeface="Calibri"/>
                <a:cs typeface="Calibri"/>
              </a:rPr>
              <a:t>Kan</a:t>
            </a:r>
            <a:r>
              <a:rPr spc="-7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Gruplar</a:t>
            </a:r>
            <a:r>
              <a:rPr b="0" dirty="0">
                <a:latin typeface="Arial Black"/>
                <a:cs typeface="Arial Black"/>
              </a:rPr>
              <a:t>ı</a:t>
            </a:r>
            <a:r>
              <a:rPr b="0" spc="-409" dirty="0">
                <a:latin typeface="Arial Black"/>
                <a:cs typeface="Arial Black"/>
              </a:rPr>
              <a:t> </a:t>
            </a:r>
            <a:r>
              <a:rPr spc="45" dirty="0">
                <a:latin typeface="Calibri"/>
                <a:cs typeface="Calibri"/>
              </a:rPr>
              <a:t>Nedir?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90649" y="1990724"/>
            <a:ext cx="4229100" cy="1514475"/>
            <a:chOff x="1390649" y="1990724"/>
            <a:chExt cx="4229100" cy="1514475"/>
          </a:xfrm>
        </p:grpSpPr>
        <p:sp>
          <p:nvSpPr>
            <p:cNvPr id="4" name="object 4"/>
            <p:cNvSpPr/>
            <p:nvPr/>
          </p:nvSpPr>
          <p:spPr>
            <a:xfrm>
              <a:off x="1395412" y="1995487"/>
              <a:ext cx="4219575" cy="1504950"/>
            </a:xfrm>
            <a:custGeom>
              <a:avLst/>
              <a:gdLst/>
              <a:ahLst/>
              <a:cxnLst/>
              <a:rect l="l" t="t" r="r" b="b"/>
              <a:pathLst>
                <a:path w="4219575" h="1504950">
                  <a:moveTo>
                    <a:pt x="4174133" y="1504949"/>
                  </a:moveTo>
                  <a:lnTo>
                    <a:pt x="45440" y="1504949"/>
                  </a:lnTo>
                  <a:lnTo>
                    <a:pt x="38757" y="1503620"/>
                  </a:lnTo>
                  <a:lnTo>
                    <a:pt x="6646" y="1479027"/>
                  </a:lnTo>
                  <a:lnTo>
                    <a:pt x="0" y="1459508"/>
                  </a:lnTo>
                  <a:lnTo>
                    <a:pt x="0" y="45440"/>
                  </a:lnTo>
                  <a:lnTo>
                    <a:pt x="20256" y="10431"/>
                  </a:lnTo>
                  <a:lnTo>
                    <a:pt x="45440" y="0"/>
                  </a:lnTo>
                  <a:lnTo>
                    <a:pt x="4174133" y="0"/>
                  </a:lnTo>
                  <a:lnTo>
                    <a:pt x="4209142" y="20256"/>
                  </a:lnTo>
                  <a:lnTo>
                    <a:pt x="4219574" y="45440"/>
                  </a:lnTo>
                  <a:lnTo>
                    <a:pt x="4219574" y="1459508"/>
                  </a:lnTo>
                  <a:lnTo>
                    <a:pt x="4199318" y="1494517"/>
                  </a:lnTo>
                  <a:lnTo>
                    <a:pt x="4174133" y="1504949"/>
                  </a:lnTo>
                  <a:close/>
                </a:path>
              </a:pathLst>
            </a:custGeom>
            <a:solidFill>
              <a:srgbClr val="EBD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0174" y="2000249"/>
              <a:ext cx="4210048" cy="149542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95412" y="1995487"/>
              <a:ext cx="4219575" cy="1504950"/>
            </a:xfrm>
            <a:custGeom>
              <a:avLst/>
              <a:gdLst/>
              <a:ahLst/>
              <a:cxnLst/>
              <a:rect l="l" t="t" r="r" b="b"/>
              <a:pathLst>
                <a:path w="4219575" h="1504950">
                  <a:moveTo>
                    <a:pt x="0" y="1452562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7"/>
                  </a:lnTo>
                  <a:lnTo>
                    <a:pt x="1677" y="38793"/>
                  </a:lnTo>
                  <a:lnTo>
                    <a:pt x="2671" y="35517"/>
                  </a:lnTo>
                  <a:lnTo>
                    <a:pt x="3987" y="32339"/>
                  </a:lnTo>
                  <a:lnTo>
                    <a:pt x="5304" y="29161"/>
                  </a:lnTo>
                  <a:lnTo>
                    <a:pt x="6917" y="26142"/>
                  </a:lnTo>
                  <a:lnTo>
                    <a:pt x="8828" y="23282"/>
                  </a:lnTo>
                  <a:lnTo>
                    <a:pt x="10739" y="20422"/>
                  </a:lnTo>
                  <a:lnTo>
                    <a:pt x="12911" y="17775"/>
                  </a:lnTo>
                  <a:lnTo>
                    <a:pt x="15343" y="15343"/>
                  </a:lnTo>
                  <a:lnTo>
                    <a:pt x="17776" y="12911"/>
                  </a:lnTo>
                  <a:lnTo>
                    <a:pt x="20422" y="10739"/>
                  </a:lnTo>
                  <a:lnTo>
                    <a:pt x="23282" y="8828"/>
                  </a:lnTo>
                  <a:lnTo>
                    <a:pt x="26142" y="6917"/>
                  </a:lnTo>
                  <a:lnTo>
                    <a:pt x="29161" y="5303"/>
                  </a:lnTo>
                  <a:lnTo>
                    <a:pt x="32339" y="3987"/>
                  </a:lnTo>
                  <a:lnTo>
                    <a:pt x="35517" y="2671"/>
                  </a:lnTo>
                  <a:lnTo>
                    <a:pt x="38793" y="1677"/>
                  </a:lnTo>
                  <a:lnTo>
                    <a:pt x="42167" y="1006"/>
                  </a:lnTo>
                  <a:lnTo>
                    <a:pt x="45540" y="335"/>
                  </a:lnTo>
                  <a:lnTo>
                    <a:pt x="48947" y="0"/>
                  </a:lnTo>
                  <a:lnTo>
                    <a:pt x="52387" y="0"/>
                  </a:lnTo>
                  <a:lnTo>
                    <a:pt x="4167187" y="0"/>
                  </a:lnTo>
                  <a:lnTo>
                    <a:pt x="4170627" y="0"/>
                  </a:lnTo>
                  <a:lnTo>
                    <a:pt x="4174033" y="335"/>
                  </a:lnTo>
                  <a:lnTo>
                    <a:pt x="4177407" y="1006"/>
                  </a:lnTo>
                  <a:lnTo>
                    <a:pt x="4180780" y="1677"/>
                  </a:lnTo>
                  <a:lnTo>
                    <a:pt x="4184056" y="2671"/>
                  </a:lnTo>
                  <a:lnTo>
                    <a:pt x="4187234" y="3987"/>
                  </a:lnTo>
                  <a:lnTo>
                    <a:pt x="4190413" y="5303"/>
                  </a:lnTo>
                  <a:lnTo>
                    <a:pt x="4193432" y="6917"/>
                  </a:lnTo>
                  <a:lnTo>
                    <a:pt x="4196291" y="8828"/>
                  </a:lnTo>
                  <a:lnTo>
                    <a:pt x="4199152" y="10739"/>
                  </a:lnTo>
                  <a:lnTo>
                    <a:pt x="4210745" y="23282"/>
                  </a:lnTo>
                  <a:lnTo>
                    <a:pt x="4212656" y="26142"/>
                  </a:lnTo>
                  <a:lnTo>
                    <a:pt x="4214270" y="29161"/>
                  </a:lnTo>
                  <a:lnTo>
                    <a:pt x="4215586" y="32339"/>
                  </a:lnTo>
                  <a:lnTo>
                    <a:pt x="4216902" y="35517"/>
                  </a:lnTo>
                  <a:lnTo>
                    <a:pt x="4219574" y="52387"/>
                  </a:lnTo>
                  <a:lnTo>
                    <a:pt x="4219574" y="1452562"/>
                  </a:lnTo>
                  <a:lnTo>
                    <a:pt x="4204230" y="1489605"/>
                  </a:lnTo>
                  <a:lnTo>
                    <a:pt x="4196291" y="1496120"/>
                  </a:lnTo>
                  <a:lnTo>
                    <a:pt x="4193432" y="1498031"/>
                  </a:lnTo>
                  <a:lnTo>
                    <a:pt x="4167187" y="1504949"/>
                  </a:lnTo>
                  <a:lnTo>
                    <a:pt x="52387" y="1504949"/>
                  </a:lnTo>
                  <a:lnTo>
                    <a:pt x="23282" y="1496120"/>
                  </a:lnTo>
                  <a:lnTo>
                    <a:pt x="20422" y="1494209"/>
                  </a:lnTo>
                  <a:lnTo>
                    <a:pt x="8828" y="1481666"/>
                  </a:lnTo>
                  <a:lnTo>
                    <a:pt x="6917" y="1478806"/>
                  </a:lnTo>
                  <a:lnTo>
                    <a:pt x="5304" y="1475787"/>
                  </a:lnTo>
                  <a:lnTo>
                    <a:pt x="3987" y="1472609"/>
                  </a:lnTo>
                  <a:lnTo>
                    <a:pt x="2671" y="1469431"/>
                  </a:lnTo>
                  <a:lnTo>
                    <a:pt x="1677" y="1466155"/>
                  </a:lnTo>
                  <a:lnTo>
                    <a:pt x="1006" y="1462782"/>
                  </a:lnTo>
                  <a:lnTo>
                    <a:pt x="335" y="1459408"/>
                  </a:lnTo>
                  <a:lnTo>
                    <a:pt x="0" y="1456001"/>
                  </a:lnTo>
                  <a:lnTo>
                    <a:pt x="0" y="1452562"/>
                  </a:lnTo>
                  <a:close/>
                </a:path>
              </a:pathLst>
            </a:custGeom>
            <a:ln w="9524">
              <a:solidFill>
                <a:srgbClr val="D6A0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67556" y="2150427"/>
            <a:ext cx="3636645" cy="11182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00" b="1" spc="70" dirty="0">
                <a:solidFill>
                  <a:srgbClr val="262525"/>
                </a:solidFill>
                <a:latin typeface="Calibri"/>
                <a:cs typeface="Calibri"/>
              </a:rPr>
              <a:t>ABO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56200"/>
              </a:lnSpc>
              <a:spcBef>
                <a:spcPts val="1195"/>
              </a:spcBef>
            </a:pPr>
            <a:r>
              <a:rPr sz="1400" spc="-50" dirty="0">
                <a:solidFill>
                  <a:srgbClr val="262525"/>
                </a:solidFill>
                <a:latin typeface="Calibri"/>
                <a:cs typeface="Calibri"/>
              </a:rPr>
              <a:t>A,</a:t>
            </a:r>
            <a:r>
              <a:rPr sz="1400" spc="1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B,</a:t>
            </a:r>
            <a:r>
              <a:rPr sz="1400" spc="1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AB</a:t>
            </a:r>
            <a:r>
              <a:rPr sz="1400" spc="-3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ve</a:t>
            </a:r>
            <a:r>
              <a:rPr sz="1400" spc="4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O</a:t>
            </a:r>
            <a:r>
              <a:rPr sz="1400" spc="2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olarak</a:t>
            </a:r>
            <a:r>
              <a:rPr sz="1400" spc="4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dört</a:t>
            </a:r>
            <a:r>
              <a:rPr sz="1400" spc="4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ana</a:t>
            </a:r>
            <a:r>
              <a:rPr sz="1400" spc="-7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grupta</a:t>
            </a:r>
            <a:r>
              <a:rPr sz="1400" spc="-7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toplanan</a:t>
            </a:r>
            <a:r>
              <a:rPr sz="1400" spc="4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262525"/>
                </a:solidFill>
                <a:latin typeface="Calibri"/>
                <a:cs typeface="Calibri"/>
              </a:rPr>
              <a:t>kan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gruplarıdır.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810249" y="1990724"/>
            <a:ext cx="4229100" cy="1514475"/>
            <a:chOff x="5810249" y="1990724"/>
            <a:chExt cx="4229100" cy="1514475"/>
          </a:xfrm>
        </p:grpSpPr>
        <p:sp>
          <p:nvSpPr>
            <p:cNvPr id="9" name="object 9"/>
            <p:cNvSpPr/>
            <p:nvPr/>
          </p:nvSpPr>
          <p:spPr>
            <a:xfrm>
              <a:off x="5815011" y="1995487"/>
              <a:ext cx="4219575" cy="1504950"/>
            </a:xfrm>
            <a:custGeom>
              <a:avLst/>
              <a:gdLst/>
              <a:ahLst/>
              <a:cxnLst/>
              <a:rect l="l" t="t" r="r" b="b"/>
              <a:pathLst>
                <a:path w="4219575" h="1504950">
                  <a:moveTo>
                    <a:pt x="4174133" y="1504949"/>
                  </a:moveTo>
                  <a:lnTo>
                    <a:pt x="45440" y="1504949"/>
                  </a:lnTo>
                  <a:lnTo>
                    <a:pt x="38757" y="1503620"/>
                  </a:lnTo>
                  <a:lnTo>
                    <a:pt x="6645" y="1479027"/>
                  </a:lnTo>
                  <a:lnTo>
                    <a:pt x="0" y="1459508"/>
                  </a:lnTo>
                  <a:lnTo>
                    <a:pt x="0" y="45440"/>
                  </a:lnTo>
                  <a:lnTo>
                    <a:pt x="20256" y="10431"/>
                  </a:lnTo>
                  <a:lnTo>
                    <a:pt x="45440" y="0"/>
                  </a:lnTo>
                  <a:lnTo>
                    <a:pt x="4174133" y="0"/>
                  </a:lnTo>
                  <a:lnTo>
                    <a:pt x="4209141" y="20256"/>
                  </a:lnTo>
                  <a:lnTo>
                    <a:pt x="4219573" y="45440"/>
                  </a:lnTo>
                  <a:lnTo>
                    <a:pt x="4219573" y="1459508"/>
                  </a:lnTo>
                  <a:lnTo>
                    <a:pt x="4199317" y="1494517"/>
                  </a:lnTo>
                  <a:lnTo>
                    <a:pt x="4174133" y="1504949"/>
                  </a:lnTo>
                  <a:close/>
                </a:path>
              </a:pathLst>
            </a:custGeom>
            <a:solidFill>
              <a:srgbClr val="EBD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19774" y="2000249"/>
              <a:ext cx="4210046" cy="149542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815012" y="1995487"/>
              <a:ext cx="4219575" cy="1504950"/>
            </a:xfrm>
            <a:custGeom>
              <a:avLst/>
              <a:gdLst/>
              <a:ahLst/>
              <a:cxnLst/>
              <a:rect l="l" t="t" r="r" b="b"/>
              <a:pathLst>
                <a:path w="4219575" h="1504950">
                  <a:moveTo>
                    <a:pt x="0" y="1452562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7"/>
                  </a:lnTo>
                  <a:lnTo>
                    <a:pt x="1677" y="38793"/>
                  </a:lnTo>
                  <a:lnTo>
                    <a:pt x="2670" y="35517"/>
                  </a:lnTo>
                  <a:lnTo>
                    <a:pt x="3987" y="32339"/>
                  </a:lnTo>
                  <a:lnTo>
                    <a:pt x="5303" y="29161"/>
                  </a:lnTo>
                  <a:lnTo>
                    <a:pt x="6917" y="26142"/>
                  </a:lnTo>
                  <a:lnTo>
                    <a:pt x="8828" y="23282"/>
                  </a:lnTo>
                  <a:lnTo>
                    <a:pt x="10739" y="20422"/>
                  </a:lnTo>
                  <a:lnTo>
                    <a:pt x="12911" y="17775"/>
                  </a:lnTo>
                  <a:lnTo>
                    <a:pt x="15343" y="15343"/>
                  </a:lnTo>
                  <a:lnTo>
                    <a:pt x="17776" y="12911"/>
                  </a:lnTo>
                  <a:lnTo>
                    <a:pt x="20422" y="10739"/>
                  </a:lnTo>
                  <a:lnTo>
                    <a:pt x="23282" y="8828"/>
                  </a:lnTo>
                  <a:lnTo>
                    <a:pt x="26142" y="6917"/>
                  </a:lnTo>
                  <a:lnTo>
                    <a:pt x="48946" y="0"/>
                  </a:lnTo>
                  <a:lnTo>
                    <a:pt x="52387" y="0"/>
                  </a:lnTo>
                  <a:lnTo>
                    <a:pt x="4167187" y="0"/>
                  </a:lnTo>
                  <a:lnTo>
                    <a:pt x="4170627" y="0"/>
                  </a:lnTo>
                  <a:lnTo>
                    <a:pt x="4174034" y="335"/>
                  </a:lnTo>
                  <a:lnTo>
                    <a:pt x="4177407" y="1006"/>
                  </a:lnTo>
                  <a:lnTo>
                    <a:pt x="4180780" y="1677"/>
                  </a:lnTo>
                  <a:lnTo>
                    <a:pt x="4184055" y="2671"/>
                  </a:lnTo>
                  <a:lnTo>
                    <a:pt x="4187233" y="3987"/>
                  </a:lnTo>
                  <a:lnTo>
                    <a:pt x="4190411" y="5303"/>
                  </a:lnTo>
                  <a:lnTo>
                    <a:pt x="4204230" y="15343"/>
                  </a:lnTo>
                  <a:lnTo>
                    <a:pt x="4206662" y="17775"/>
                  </a:lnTo>
                  <a:lnTo>
                    <a:pt x="4219574" y="48947"/>
                  </a:lnTo>
                  <a:lnTo>
                    <a:pt x="4219574" y="52387"/>
                  </a:lnTo>
                  <a:lnTo>
                    <a:pt x="4219574" y="1452562"/>
                  </a:lnTo>
                  <a:lnTo>
                    <a:pt x="4219574" y="1456001"/>
                  </a:lnTo>
                  <a:lnTo>
                    <a:pt x="4219238" y="1459408"/>
                  </a:lnTo>
                  <a:lnTo>
                    <a:pt x="4210744" y="1481666"/>
                  </a:lnTo>
                  <a:lnTo>
                    <a:pt x="4208834" y="1484526"/>
                  </a:lnTo>
                  <a:lnTo>
                    <a:pt x="4174034" y="1504614"/>
                  </a:lnTo>
                  <a:lnTo>
                    <a:pt x="4167187" y="1504949"/>
                  </a:lnTo>
                  <a:lnTo>
                    <a:pt x="52387" y="1504949"/>
                  </a:lnTo>
                  <a:lnTo>
                    <a:pt x="23282" y="1496120"/>
                  </a:lnTo>
                  <a:lnTo>
                    <a:pt x="20422" y="1494209"/>
                  </a:lnTo>
                  <a:lnTo>
                    <a:pt x="8829" y="1481666"/>
                  </a:lnTo>
                  <a:lnTo>
                    <a:pt x="6917" y="1478806"/>
                  </a:lnTo>
                  <a:lnTo>
                    <a:pt x="5303" y="1475787"/>
                  </a:lnTo>
                  <a:lnTo>
                    <a:pt x="3987" y="1472609"/>
                  </a:lnTo>
                  <a:lnTo>
                    <a:pt x="2670" y="1469431"/>
                  </a:lnTo>
                  <a:lnTo>
                    <a:pt x="1677" y="1466155"/>
                  </a:lnTo>
                  <a:lnTo>
                    <a:pt x="1006" y="1462782"/>
                  </a:lnTo>
                  <a:lnTo>
                    <a:pt x="335" y="1459408"/>
                  </a:lnTo>
                  <a:lnTo>
                    <a:pt x="0" y="1456001"/>
                  </a:lnTo>
                  <a:lnTo>
                    <a:pt x="0" y="1452562"/>
                  </a:lnTo>
                  <a:close/>
                </a:path>
              </a:pathLst>
            </a:custGeom>
            <a:ln w="9524">
              <a:solidFill>
                <a:srgbClr val="D6A0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985073" y="2150427"/>
            <a:ext cx="297815" cy="299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00" b="1" spc="50" dirty="0">
                <a:solidFill>
                  <a:srgbClr val="262525"/>
                </a:solidFill>
                <a:latin typeface="Calibri"/>
                <a:cs typeface="Calibri"/>
              </a:rPr>
              <a:t>Rh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85073" y="2576423"/>
            <a:ext cx="3424554" cy="692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6200"/>
              </a:lnSpc>
              <a:spcBef>
                <a:spcPts val="95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Rh</a:t>
            </a:r>
            <a:r>
              <a:rPr sz="1400" spc="7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olumlu</a:t>
            </a:r>
            <a:r>
              <a:rPr sz="1400" spc="-3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ve</a:t>
            </a:r>
            <a:r>
              <a:rPr sz="1400" spc="6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Rh</a:t>
            </a:r>
            <a:r>
              <a:rPr sz="1400" spc="7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olumsuz</a:t>
            </a:r>
            <a:r>
              <a:rPr sz="1400" spc="9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olarak</a:t>
            </a:r>
            <a:r>
              <a:rPr sz="1400" spc="6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iki</a:t>
            </a:r>
            <a:r>
              <a:rPr sz="1400" spc="-6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ana</a:t>
            </a:r>
            <a:r>
              <a:rPr sz="1400" spc="-6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grupta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toplanan</a:t>
            </a:r>
            <a:r>
              <a:rPr sz="1400" spc="10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kan</a:t>
            </a:r>
            <a:r>
              <a:rPr sz="1400" spc="10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gruplarıdır.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390649" y="3686174"/>
            <a:ext cx="4229100" cy="1190625"/>
            <a:chOff x="1390649" y="3686174"/>
            <a:chExt cx="4229100" cy="1190625"/>
          </a:xfrm>
        </p:grpSpPr>
        <p:sp>
          <p:nvSpPr>
            <p:cNvPr id="15" name="object 15"/>
            <p:cNvSpPr/>
            <p:nvPr/>
          </p:nvSpPr>
          <p:spPr>
            <a:xfrm>
              <a:off x="1395412" y="3690937"/>
              <a:ext cx="4219575" cy="1181100"/>
            </a:xfrm>
            <a:custGeom>
              <a:avLst/>
              <a:gdLst/>
              <a:ahLst/>
              <a:cxnLst/>
              <a:rect l="l" t="t" r="r" b="b"/>
              <a:pathLst>
                <a:path w="4219575" h="1181100">
                  <a:moveTo>
                    <a:pt x="4174133" y="1181099"/>
                  </a:moveTo>
                  <a:lnTo>
                    <a:pt x="45440" y="1181099"/>
                  </a:lnTo>
                  <a:lnTo>
                    <a:pt x="38757" y="1179770"/>
                  </a:lnTo>
                  <a:lnTo>
                    <a:pt x="6646" y="1155177"/>
                  </a:lnTo>
                  <a:lnTo>
                    <a:pt x="0" y="1135659"/>
                  </a:lnTo>
                  <a:lnTo>
                    <a:pt x="0" y="45440"/>
                  </a:lnTo>
                  <a:lnTo>
                    <a:pt x="20256" y="10431"/>
                  </a:lnTo>
                  <a:lnTo>
                    <a:pt x="45440" y="0"/>
                  </a:lnTo>
                  <a:lnTo>
                    <a:pt x="4174133" y="0"/>
                  </a:lnTo>
                  <a:lnTo>
                    <a:pt x="4209142" y="20255"/>
                  </a:lnTo>
                  <a:lnTo>
                    <a:pt x="4219574" y="45440"/>
                  </a:lnTo>
                  <a:lnTo>
                    <a:pt x="4219574" y="1135659"/>
                  </a:lnTo>
                  <a:lnTo>
                    <a:pt x="4199318" y="1170667"/>
                  </a:lnTo>
                  <a:lnTo>
                    <a:pt x="4174133" y="1181099"/>
                  </a:lnTo>
                  <a:close/>
                </a:path>
              </a:pathLst>
            </a:custGeom>
            <a:solidFill>
              <a:srgbClr val="EBD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0174" y="3695699"/>
              <a:ext cx="4210048" cy="117157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395412" y="3690937"/>
              <a:ext cx="4219575" cy="1181100"/>
            </a:xfrm>
            <a:custGeom>
              <a:avLst/>
              <a:gdLst/>
              <a:ahLst/>
              <a:cxnLst/>
              <a:rect l="l" t="t" r="r" b="b"/>
              <a:pathLst>
                <a:path w="4219575" h="1181100">
                  <a:moveTo>
                    <a:pt x="0" y="1128712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7"/>
                  </a:lnTo>
                  <a:lnTo>
                    <a:pt x="1677" y="38793"/>
                  </a:lnTo>
                  <a:lnTo>
                    <a:pt x="2671" y="35517"/>
                  </a:lnTo>
                  <a:lnTo>
                    <a:pt x="3987" y="32339"/>
                  </a:lnTo>
                  <a:lnTo>
                    <a:pt x="5304" y="29161"/>
                  </a:lnTo>
                  <a:lnTo>
                    <a:pt x="6917" y="26142"/>
                  </a:lnTo>
                  <a:lnTo>
                    <a:pt x="8828" y="23282"/>
                  </a:lnTo>
                  <a:lnTo>
                    <a:pt x="10739" y="20422"/>
                  </a:lnTo>
                  <a:lnTo>
                    <a:pt x="12911" y="17775"/>
                  </a:lnTo>
                  <a:lnTo>
                    <a:pt x="15343" y="15343"/>
                  </a:lnTo>
                  <a:lnTo>
                    <a:pt x="17776" y="12911"/>
                  </a:lnTo>
                  <a:lnTo>
                    <a:pt x="20422" y="10739"/>
                  </a:lnTo>
                  <a:lnTo>
                    <a:pt x="48947" y="0"/>
                  </a:lnTo>
                  <a:lnTo>
                    <a:pt x="52387" y="0"/>
                  </a:lnTo>
                  <a:lnTo>
                    <a:pt x="4167187" y="0"/>
                  </a:lnTo>
                  <a:lnTo>
                    <a:pt x="4170627" y="0"/>
                  </a:lnTo>
                  <a:lnTo>
                    <a:pt x="4174033" y="335"/>
                  </a:lnTo>
                  <a:lnTo>
                    <a:pt x="4196291" y="8828"/>
                  </a:lnTo>
                  <a:lnTo>
                    <a:pt x="4199152" y="10739"/>
                  </a:lnTo>
                  <a:lnTo>
                    <a:pt x="4210745" y="23282"/>
                  </a:lnTo>
                  <a:lnTo>
                    <a:pt x="4212656" y="26142"/>
                  </a:lnTo>
                  <a:lnTo>
                    <a:pt x="4219574" y="52387"/>
                  </a:lnTo>
                  <a:lnTo>
                    <a:pt x="4219574" y="1128712"/>
                  </a:lnTo>
                  <a:lnTo>
                    <a:pt x="4210745" y="1157816"/>
                  </a:lnTo>
                  <a:lnTo>
                    <a:pt x="4208834" y="1160676"/>
                  </a:lnTo>
                  <a:lnTo>
                    <a:pt x="4196291" y="1172270"/>
                  </a:lnTo>
                  <a:lnTo>
                    <a:pt x="4193432" y="1174181"/>
                  </a:lnTo>
                  <a:lnTo>
                    <a:pt x="4167187" y="1181099"/>
                  </a:lnTo>
                  <a:lnTo>
                    <a:pt x="52387" y="1181099"/>
                  </a:lnTo>
                  <a:lnTo>
                    <a:pt x="23282" y="1172270"/>
                  </a:lnTo>
                  <a:lnTo>
                    <a:pt x="20422" y="1170359"/>
                  </a:lnTo>
                  <a:lnTo>
                    <a:pt x="8828" y="1157816"/>
                  </a:lnTo>
                  <a:lnTo>
                    <a:pt x="6917" y="1154956"/>
                  </a:lnTo>
                  <a:lnTo>
                    <a:pt x="5304" y="1151937"/>
                  </a:lnTo>
                  <a:lnTo>
                    <a:pt x="3987" y="1148759"/>
                  </a:lnTo>
                  <a:lnTo>
                    <a:pt x="2671" y="1145581"/>
                  </a:lnTo>
                  <a:lnTo>
                    <a:pt x="1677" y="1142305"/>
                  </a:lnTo>
                  <a:lnTo>
                    <a:pt x="1006" y="1138932"/>
                  </a:lnTo>
                  <a:lnTo>
                    <a:pt x="335" y="1135558"/>
                  </a:lnTo>
                  <a:lnTo>
                    <a:pt x="0" y="1132151"/>
                  </a:lnTo>
                  <a:lnTo>
                    <a:pt x="0" y="1128712"/>
                  </a:lnTo>
                  <a:close/>
                </a:path>
              </a:pathLst>
            </a:custGeom>
            <a:ln w="9524">
              <a:solidFill>
                <a:srgbClr val="D6A0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567556" y="3845877"/>
            <a:ext cx="3389629" cy="7943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00" b="1" spc="55" dirty="0">
                <a:solidFill>
                  <a:srgbClr val="262525"/>
                </a:solidFill>
                <a:latin typeface="Calibri"/>
                <a:cs typeface="Calibri"/>
              </a:rPr>
              <a:t>S</a:t>
            </a:r>
            <a:r>
              <a:rPr sz="1800" spc="55" dirty="0">
                <a:solidFill>
                  <a:srgbClr val="262525"/>
                </a:solidFill>
                <a:latin typeface="Arial Black"/>
                <a:cs typeface="Arial Black"/>
              </a:rPr>
              <a:t>ı</a:t>
            </a:r>
            <a:r>
              <a:rPr sz="1800" b="1" spc="55" dirty="0">
                <a:solidFill>
                  <a:srgbClr val="262525"/>
                </a:solidFill>
                <a:latin typeface="Calibri"/>
                <a:cs typeface="Calibri"/>
              </a:rPr>
              <a:t>k</a:t>
            </a:r>
            <a:r>
              <a:rPr sz="1800" b="1" spc="-5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262525"/>
                </a:solidFill>
                <a:latin typeface="Calibri"/>
                <a:cs typeface="Calibri"/>
              </a:rPr>
              <a:t>Görülen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215"/>
              </a:spcBef>
            </a:pPr>
            <a:r>
              <a:rPr sz="1400" spc="-50" dirty="0">
                <a:solidFill>
                  <a:srgbClr val="262525"/>
                </a:solidFill>
                <a:latin typeface="Calibri"/>
                <a:cs typeface="Calibri"/>
              </a:rPr>
              <a:t>A,</a:t>
            </a:r>
            <a:r>
              <a:rPr sz="1400" spc="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75" dirty="0">
                <a:solidFill>
                  <a:srgbClr val="262525"/>
                </a:solidFill>
                <a:latin typeface="Calibri"/>
                <a:cs typeface="Calibri"/>
              </a:rPr>
              <a:t>B</a:t>
            </a:r>
            <a:r>
              <a:rPr sz="1400" spc="-3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ve</a:t>
            </a:r>
            <a:r>
              <a:rPr sz="1400" spc="3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O</a:t>
            </a:r>
            <a:r>
              <a:rPr sz="1400" spc="1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grubu</a:t>
            </a:r>
            <a:r>
              <a:rPr sz="1400" spc="-4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en</a:t>
            </a:r>
            <a:r>
              <a:rPr sz="1400" spc="4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sık</a:t>
            </a:r>
            <a:r>
              <a:rPr sz="1400" spc="4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görülen</a:t>
            </a:r>
            <a:r>
              <a:rPr sz="1400" spc="4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kan</a:t>
            </a:r>
            <a:r>
              <a:rPr sz="1400" spc="4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gruplarıdır.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810249" y="3686174"/>
            <a:ext cx="4229100" cy="1190625"/>
            <a:chOff x="5810249" y="3686174"/>
            <a:chExt cx="4229100" cy="1190625"/>
          </a:xfrm>
        </p:grpSpPr>
        <p:sp>
          <p:nvSpPr>
            <p:cNvPr id="20" name="object 20"/>
            <p:cNvSpPr/>
            <p:nvPr/>
          </p:nvSpPr>
          <p:spPr>
            <a:xfrm>
              <a:off x="5815011" y="3690937"/>
              <a:ext cx="4219575" cy="1181100"/>
            </a:xfrm>
            <a:custGeom>
              <a:avLst/>
              <a:gdLst/>
              <a:ahLst/>
              <a:cxnLst/>
              <a:rect l="l" t="t" r="r" b="b"/>
              <a:pathLst>
                <a:path w="4219575" h="1181100">
                  <a:moveTo>
                    <a:pt x="4174133" y="1181099"/>
                  </a:moveTo>
                  <a:lnTo>
                    <a:pt x="45440" y="1181099"/>
                  </a:lnTo>
                  <a:lnTo>
                    <a:pt x="38757" y="1179770"/>
                  </a:lnTo>
                  <a:lnTo>
                    <a:pt x="6645" y="1155177"/>
                  </a:lnTo>
                  <a:lnTo>
                    <a:pt x="0" y="1135659"/>
                  </a:lnTo>
                  <a:lnTo>
                    <a:pt x="0" y="45440"/>
                  </a:lnTo>
                  <a:lnTo>
                    <a:pt x="20256" y="10431"/>
                  </a:lnTo>
                  <a:lnTo>
                    <a:pt x="45440" y="0"/>
                  </a:lnTo>
                  <a:lnTo>
                    <a:pt x="4174133" y="0"/>
                  </a:lnTo>
                  <a:lnTo>
                    <a:pt x="4209141" y="20255"/>
                  </a:lnTo>
                  <a:lnTo>
                    <a:pt x="4219573" y="45440"/>
                  </a:lnTo>
                  <a:lnTo>
                    <a:pt x="4219573" y="1135659"/>
                  </a:lnTo>
                  <a:lnTo>
                    <a:pt x="4199317" y="1170667"/>
                  </a:lnTo>
                  <a:lnTo>
                    <a:pt x="4174133" y="1181099"/>
                  </a:lnTo>
                  <a:close/>
                </a:path>
              </a:pathLst>
            </a:custGeom>
            <a:solidFill>
              <a:srgbClr val="EBD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19774" y="3695699"/>
              <a:ext cx="4210046" cy="117157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815012" y="3690937"/>
              <a:ext cx="4219575" cy="1181100"/>
            </a:xfrm>
            <a:custGeom>
              <a:avLst/>
              <a:gdLst/>
              <a:ahLst/>
              <a:cxnLst/>
              <a:rect l="l" t="t" r="r" b="b"/>
              <a:pathLst>
                <a:path w="4219575" h="1181100">
                  <a:moveTo>
                    <a:pt x="0" y="1128712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7"/>
                  </a:lnTo>
                  <a:lnTo>
                    <a:pt x="1677" y="38793"/>
                  </a:lnTo>
                  <a:lnTo>
                    <a:pt x="2670" y="35517"/>
                  </a:lnTo>
                  <a:lnTo>
                    <a:pt x="3987" y="32339"/>
                  </a:lnTo>
                  <a:lnTo>
                    <a:pt x="5303" y="29161"/>
                  </a:lnTo>
                  <a:lnTo>
                    <a:pt x="6917" y="26142"/>
                  </a:lnTo>
                  <a:lnTo>
                    <a:pt x="8828" y="23282"/>
                  </a:lnTo>
                  <a:lnTo>
                    <a:pt x="10739" y="20422"/>
                  </a:lnTo>
                  <a:lnTo>
                    <a:pt x="45540" y="335"/>
                  </a:lnTo>
                  <a:lnTo>
                    <a:pt x="48946" y="0"/>
                  </a:lnTo>
                  <a:lnTo>
                    <a:pt x="52387" y="0"/>
                  </a:lnTo>
                  <a:lnTo>
                    <a:pt x="4167187" y="0"/>
                  </a:lnTo>
                  <a:lnTo>
                    <a:pt x="4170627" y="0"/>
                  </a:lnTo>
                  <a:lnTo>
                    <a:pt x="4174034" y="335"/>
                  </a:lnTo>
                  <a:lnTo>
                    <a:pt x="4208834" y="20422"/>
                  </a:lnTo>
                  <a:lnTo>
                    <a:pt x="4219574" y="48947"/>
                  </a:lnTo>
                  <a:lnTo>
                    <a:pt x="4219574" y="52387"/>
                  </a:lnTo>
                  <a:lnTo>
                    <a:pt x="4219574" y="1128712"/>
                  </a:lnTo>
                  <a:lnTo>
                    <a:pt x="4219574" y="1132151"/>
                  </a:lnTo>
                  <a:lnTo>
                    <a:pt x="4219238" y="1135558"/>
                  </a:lnTo>
                  <a:lnTo>
                    <a:pt x="4210744" y="1157816"/>
                  </a:lnTo>
                  <a:lnTo>
                    <a:pt x="4208834" y="1160676"/>
                  </a:lnTo>
                  <a:lnTo>
                    <a:pt x="4174034" y="1180764"/>
                  </a:lnTo>
                  <a:lnTo>
                    <a:pt x="4167187" y="1181099"/>
                  </a:lnTo>
                  <a:lnTo>
                    <a:pt x="52387" y="1181099"/>
                  </a:lnTo>
                  <a:lnTo>
                    <a:pt x="23282" y="1172270"/>
                  </a:lnTo>
                  <a:lnTo>
                    <a:pt x="20422" y="1170359"/>
                  </a:lnTo>
                  <a:lnTo>
                    <a:pt x="8829" y="1157816"/>
                  </a:lnTo>
                  <a:lnTo>
                    <a:pt x="6917" y="1154956"/>
                  </a:lnTo>
                  <a:lnTo>
                    <a:pt x="5303" y="1151937"/>
                  </a:lnTo>
                  <a:lnTo>
                    <a:pt x="3987" y="1148759"/>
                  </a:lnTo>
                  <a:lnTo>
                    <a:pt x="2670" y="1145581"/>
                  </a:lnTo>
                  <a:lnTo>
                    <a:pt x="1677" y="1142305"/>
                  </a:lnTo>
                  <a:lnTo>
                    <a:pt x="1006" y="1138932"/>
                  </a:lnTo>
                  <a:lnTo>
                    <a:pt x="335" y="1135558"/>
                  </a:lnTo>
                  <a:lnTo>
                    <a:pt x="0" y="1132151"/>
                  </a:lnTo>
                  <a:lnTo>
                    <a:pt x="0" y="1128712"/>
                  </a:lnTo>
                  <a:close/>
                </a:path>
              </a:pathLst>
            </a:custGeom>
            <a:ln w="9524">
              <a:solidFill>
                <a:srgbClr val="D6A0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985073" y="3845877"/>
            <a:ext cx="575945" cy="299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00" b="1" spc="-10" dirty="0">
                <a:solidFill>
                  <a:srgbClr val="262525"/>
                </a:solidFill>
                <a:latin typeface="Calibri"/>
                <a:cs typeface="Calibri"/>
              </a:rPr>
              <a:t>Nadir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985073" y="4396231"/>
            <a:ext cx="315087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AB</a:t>
            </a:r>
            <a:r>
              <a:rPr sz="1400" spc="-5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grubu</a:t>
            </a:r>
            <a:r>
              <a:rPr sz="1400" spc="-6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ise</a:t>
            </a:r>
            <a:r>
              <a:rPr sz="1400" spc="1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en</a:t>
            </a:r>
            <a:r>
              <a:rPr sz="1400" spc="2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az</a:t>
            </a:r>
            <a:r>
              <a:rPr sz="1400" spc="5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rastlanan</a:t>
            </a:r>
            <a:r>
              <a:rPr sz="1400" spc="2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kan</a:t>
            </a:r>
            <a:r>
              <a:rPr sz="1400" spc="2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grubudur.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6345" rIns="0" bIns="0" rtlCol="0">
            <a:spAutoFit/>
          </a:bodyPr>
          <a:lstStyle/>
          <a:p>
            <a:pPr marL="717550">
              <a:lnSpc>
                <a:spcPct val="100000"/>
              </a:lnSpc>
              <a:spcBef>
                <a:spcPts val="135"/>
              </a:spcBef>
            </a:pPr>
            <a:r>
              <a:rPr spc="-195" dirty="0"/>
              <a:t>Kan</a:t>
            </a:r>
            <a:r>
              <a:rPr spc="-85" dirty="0"/>
              <a:t> </a:t>
            </a:r>
            <a:r>
              <a:rPr spc="-195" dirty="0"/>
              <a:t>Gruplar</a:t>
            </a:r>
            <a:r>
              <a:rPr b="0" spc="-195" dirty="0">
                <a:latin typeface="Arial Black"/>
                <a:cs typeface="Arial Black"/>
              </a:rPr>
              <a:t>ı</a:t>
            </a:r>
            <a:r>
              <a:rPr b="0" spc="-434" dirty="0">
                <a:latin typeface="Arial Black"/>
                <a:cs typeface="Arial Black"/>
              </a:rPr>
              <a:t> </a:t>
            </a:r>
            <a:r>
              <a:rPr spc="-135" dirty="0"/>
              <a:t>Neden</a:t>
            </a:r>
            <a:r>
              <a:rPr spc="-75" dirty="0"/>
              <a:t> </a:t>
            </a:r>
            <a:r>
              <a:rPr spc="-150" dirty="0"/>
              <a:t>Önemlidir?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0675" y="1428749"/>
            <a:ext cx="2362199" cy="23621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893490" y="3950652"/>
            <a:ext cx="1758314" cy="299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00" b="1" spc="-100" dirty="0">
                <a:solidFill>
                  <a:srgbClr val="FF33BE"/>
                </a:solidFill>
                <a:latin typeface="Cambria"/>
                <a:cs typeface="Cambria"/>
              </a:rPr>
              <a:t>Kan</a:t>
            </a:r>
            <a:r>
              <a:rPr sz="1800" b="1" spc="-10" dirty="0">
                <a:solidFill>
                  <a:srgbClr val="FF33BE"/>
                </a:solidFill>
                <a:latin typeface="Cambria"/>
                <a:cs typeface="Cambria"/>
              </a:rPr>
              <a:t> </a:t>
            </a:r>
            <a:r>
              <a:rPr sz="1800" b="1" spc="-105" dirty="0">
                <a:solidFill>
                  <a:srgbClr val="FF33BE"/>
                </a:solidFill>
                <a:latin typeface="Cambria"/>
                <a:cs typeface="Cambria"/>
              </a:rPr>
              <a:t>Transfüzyonu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74241" y="4386173"/>
            <a:ext cx="2558415" cy="6731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935" marR="5080" indent="-229870">
              <a:lnSpc>
                <a:spcPct val="151800"/>
              </a:lnSpc>
              <a:spcBef>
                <a:spcPts val="90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Uygun</a:t>
            </a:r>
            <a:r>
              <a:rPr sz="1400" spc="8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kan</a:t>
            </a:r>
            <a:r>
              <a:rPr sz="1400" spc="9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grubunun</a:t>
            </a:r>
            <a:r>
              <a:rPr sz="1400" spc="9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kullanılması,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alıcının</a:t>
            </a:r>
            <a:r>
              <a:rPr sz="1400" spc="12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yaşamını</a:t>
            </a:r>
            <a:r>
              <a:rPr sz="1400" spc="9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kurtarabilir.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33900" y="1428749"/>
            <a:ext cx="2362199" cy="23621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362846" y="3950652"/>
            <a:ext cx="2677160" cy="1442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3655" algn="ctr">
              <a:lnSpc>
                <a:spcPct val="100000"/>
              </a:lnSpc>
              <a:spcBef>
                <a:spcPts val="90"/>
              </a:spcBef>
            </a:pPr>
            <a:r>
              <a:rPr sz="1800" b="1" spc="-105" dirty="0">
                <a:solidFill>
                  <a:srgbClr val="FF33BE"/>
                </a:solidFill>
                <a:latin typeface="Cambria"/>
                <a:cs typeface="Cambria"/>
              </a:rPr>
              <a:t>Gebelikte</a:t>
            </a:r>
            <a:r>
              <a:rPr sz="1800" b="1" spc="65" dirty="0">
                <a:solidFill>
                  <a:srgbClr val="FF33BE"/>
                </a:solidFill>
                <a:latin typeface="Cambria"/>
                <a:cs typeface="Cambria"/>
              </a:rPr>
              <a:t> </a:t>
            </a:r>
            <a:r>
              <a:rPr sz="1800" b="1" spc="-35" dirty="0">
                <a:solidFill>
                  <a:srgbClr val="FF33BE"/>
                </a:solidFill>
                <a:latin typeface="Cambria"/>
                <a:cs typeface="Cambria"/>
              </a:rPr>
              <a:t>Uyu</a:t>
            </a:r>
            <a:r>
              <a:rPr sz="1800" spc="-35" dirty="0">
                <a:solidFill>
                  <a:srgbClr val="FF33BE"/>
                </a:solidFill>
                <a:latin typeface="Arial Black"/>
                <a:cs typeface="Arial Black"/>
              </a:rPr>
              <a:t>ş</a:t>
            </a:r>
            <a:r>
              <a:rPr sz="1800" b="1" spc="-35" dirty="0">
                <a:solidFill>
                  <a:srgbClr val="FF33BE"/>
                </a:solidFill>
                <a:latin typeface="Cambria"/>
                <a:cs typeface="Cambria"/>
              </a:rPr>
              <a:t>mazl</a:t>
            </a:r>
            <a:r>
              <a:rPr sz="1800" spc="-35" dirty="0">
                <a:solidFill>
                  <a:srgbClr val="FF33BE"/>
                </a:solidFill>
                <a:latin typeface="Arial Black"/>
                <a:cs typeface="Arial Black"/>
              </a:rPr>
              <a:t>ı</a:t>
            </a:r>
            <a:r>
              <a:rPr sz="1800" b="1" spc="-35" dirty="0">
                <a:solidFill>
                  <a:srgbClr val="FF33BE"/>
                </a:solidFill>
                <a:latin typeface="Cambria"/>
                <a:cs typeface="Cambria"/>
              </a:rPr>
              <a:t>k</a:t>
            </a:r>
            <a:endParaRPr sz="1800">
              <a:latin typeface="Cambria"/>
              <a:cs typeface="Cambria"/>
            </a:endParaRPr>
          </a:p>
          <a:p>
            <a:pPr marL="12065" marR="5080" algn="ctr">
              <a:lnSpc>
                <a:spcPct val="154000"/>
              </a:lnSpc>
              <a:spcBef>
                <a:spcPts val="1235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Bebeğin</a:t>
            </a:r>
            <a:r>
              <a:rPr sz="1400" spc="12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sağlığı</a:t>
            </a:r>
            <a:r>
              <a:rPr sz="1400" spc="9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açısından</a:t>
            </a:r>
            <a:r>
              <a:rPr sz="1400" spc="12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kan</a:t>
            </a:r>
            <a:r>
              <a:rPr sz="1400" spc="12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62525"/>
                </a:solidFill>
                <a:latin typeface="Calibri"/>
                <a:cs typeface="Calibri"/>
              </a:rPr>
              <a:t>grubu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uyumsuzluğu</a:t>
            </a:r>
            <a:r>
              <a:rPr sz="1400" spc="3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önemli</a:t>
            </a:r>
            <a:r>
              <a:rPr sz="1400" spc="-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bir</a:t>
            </a:r>
            <a:r>
              <a:rPr sz="1400" spc="13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62525"/>
                </a:solidFill>
                <a:latin typeface="Calibri"/>
                <a:cs typeface="Calibri"/>
              </a:rPr>
              <a:t>risk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faktörüdür.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77125" y="1428749"/>
            <a:ext cx="2371724" cy="236219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288847" y="3950652"/>
            <a:ext cx="2748280" cy="11018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560" algn="ctr">
              <a:lnSpc>
                <a:spcPct val="100000"/>
              </a:lnSpc>
              <a:spcBef>
                <a:spcPts val="125"/>
              </a:spcBef>
            </a:pPr>
            <a:r>
              <a:rPr sz="1800" b="1" spc="-90" dirty="0" err="1">
                <a:solidFill>
                  <a:srgbClr val="FF33BE"/>
                </a:solidFill>
                <a:latin typeface="Cambria"/>
                <a:cs typeface="Cambria"/>
              </a:rPr>
              <a:t>Baz</a:t>
            </a:r>
            <a:r>
              <a:rPr sz="1800" spc="-90" dirty="0" err="1">
                <a:solidFill>
                  <a:srgbClr val="FF33BE"/>
                </a:solidFill>
                <a:latin typeface="Arial Black"/>
                <a:cs typeface="Arial Black"/>
              </a:rPr>
              <a:t>ı</a:t>
            </a:r>
            <a:r>
              <a:rPr sz="1800" spc="-210" dirty="0">
                <a:solidFill>
                  <a:srgbClr val="FF33BE"/>
                </a:solidFill>
                <a:latin typeface="Arial Black"/>
                <a:cs typeface="Arial Black"/>
              </a:rPr>
              <a:t> </a:t>
            </a:r>
            <a:r>
              <a:rPr sz="1800" b="1" spc="-105" dirty="0" err="1" smtClean="0">
                <a:solidFill>
                  <a:srgbClr val="FF33BE"/>
                </a:solidFill>
                <a:latin typeface="Cambria"/>
                <a:cs typeface="Cambria"/>
              </a:rPr>
              <a:t>Hastal</a:t>
            </a:r>
            <a:r>
              <a:rPr sz="1800" spc="-105" dirty="0" err="1" smtClean="0">
                <a:solidFill>
                  <a:srgbClr val="FF33BE"/>
                </a:solidFill>
                <a:latin typeface="Arial Black"/>
                <a:cs typeface="Arial Black"/>
              </a:rPr>
              <a:t>ı</a:t>
            </a:r>
            <a:r>
              <a:rPr sz="1800" b="1" spc="-105" dirty="0" err="1" smtClean="0">
                <a:solidFill>
                  <a:srgbClr val="FF33BE"/>
                </a:solidFill>
                <a:latin typeface="Cambria"/>
                <a:cs typeface="Cambria"/>
              </a:rPr>
              <a:t>klarla</a:t>
            </a:r>
            <a:r>
              <a:rPr lang="tr-TR" sz="1800" b="1" spc="-105" dirty="0" smtClean="0">
                <a:solidFill>
                  <a:srgbClr val="FF33BE"/>
                </a:solidFill>
                <a:latin typeface="Cambria"/>
                <a:cs typeface="Cambria"/>
              </a:rPr>
              <a:t> </a:t>
            </a:r>
            <a:r>
              <a:rPr lang="tr-TR" b="1" spc="60" dirty="0" smtClean="0">
                <a:solidFill>
                  <a:srgbClr val="FF33BE"/>
                </a:solidFill>
                <a:latin typeface="Cambria"/>
                <a:cs typeface="Cambria"/>
              </a:rPr>
              <a:t>İl</a:t>
            </a:r>
            <a:r>
              <a:rPr sz="1800" b="1" spc="-10" dirty="0" err="1" smtClean="0">
                <a:solidFill>
                  <a:srgbClr val="FF33BE"/>
                </a:solidFill>
                <a:latin typeface="Cambria"/>
                <a:cs typeface="Cambria"/>
              </a:rPr>
              <a:t>i</a:t>
            </a:r>
            <a:r>
              <a:rPr sz="1800" spc="-10" dirty="0" err="1" smtClean="0">
                <a:solidFill>
                  <a:srgbClr val="FF33BE"/>
                </a:solidFill>
                <a:latin typeface="Arial Black"/>
                <a:cs typeface="Arial Black"/>
              </a:rPr>
              <a:t>ş</a:t>
            </a:r>
            <a:r>
              <a:rPr sz="1800" b="1" spc="-10" dirty="0" err="1" smtClean="0">
                <a:solidFill>
                  <a:srgbClr val="FF33BE"/>
                </a:solidFill>
                <a:latin typeface="Cambria"/>
                <a:cs typeface="Cambria"/>
              </a:rPr>
              <a:t>kisi</a:t>
            </a:r>
            <a:endParaRPr sz="1800" dirty="0">
              <a:latin typeface="Cambria"/>
              <a:cs typeface="Cambria"/>
            </a:endParaRPr>
          </a:p>
          <a:p>
            <a:pPr marL="12700" marR="5080" algn="ctr">
              <a:lnSpc>
                <a:spcPct val="151800"/>
              </a:lnSpc>
              <a:spcBef>
                <a:spcPts val="1230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Bazı</a:t>
            </a:r>
            <a:r>
              <a:rPr sz="1400" spc="4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hastalıklar,</a:t>
            </a:r>
            <a:r>
              <a:rPr sz="1400" spc="4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belirli</a:t>
            </a:r>
            <a:r>
              <a:rPr sz="1400" spc="-5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kan</a:t>
            </a:r>
            <a:r>
              <a:rPr sz="1400" spc="7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grupları</a:t>
            </a:r>
            <a:r>
              <a:rPr sz="1400" spc="4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262525"/>
                </a:solidFill>
                <a:latin typeface="Calibri"/>
                <a:cs typeface="Calibri"/>
              </a:rPr>
              <a:t>ile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ilişkilendirilebilir.</a:t>
            </a:r>
            <a:endParaRPr sz="14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5866" y="570134"/>
            <a:ext cx="5635625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95" dirty="0"/>
              <a:t>Kan</a:t>
            </a:r>
            <a:r>
              <a:rPr spc="-95" dirty="0"/>
              <a:t> </a:t>
            </a:r>
            <a:r>
              <a:rPr spc="-195" dirty="0"/>
              <a:t>Gruplar</a:t>
            </a:r>
            <a:r>
              <a:rPr b="0" spc="-195" dirty="0">
                <a:latin typeface="Arial Black"/>
                <a:cs typeface="Arial Black"/>
              </a:rPr>
              <a:t>ı</a:t>
            </a:r>
            <a:r>
              <a:rPr b="0" spc="-440" dirty="0">
                <a:latin typeface="Arial Black"/>
                <a:cs typeface="Arial Black"/>
              </a:rPr>
              <a:t> </a:t>
            </a:r>
            <a:r>
              <a:rPr spc="-90" dirty="0"/>
              <a:t>Nas</a:t>
            </a:r>
            <a:r>
              <a:rPr b="0" spc="-90" dirty="0">
                <a:latin typeface="Arial Black"/>
                <a:cs typeface="Arial Black"/>
              </a:rPr>
              <a:t>ı</a:t>
            </a:r>
            <a:r>
              <a:rPr spc="-90" dirty="0"/>
              <a:t>l</a:t>
            </a:r>
            <a:r>
              <a:rPr spc="-65" dirty="0"/>
              <a:t> </a:t>
            </a:r>
            <a:r>
              <a:rPr spc="-145" dirty="0"/>
              <a:t>Belirlenir?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90649" y="3223840"/>
            <a:ext cx="8648700" cy="847725"/>
            <a:chOff x="1390649" y="3223840"/>
            <a:chExt cx="8648700" cy="847725"/>
          </a:xfrm>
        </p:grpSpPr>
        <p:sp>
          <p:nvSpPr>
            <p:cNvPr id="4" name="object 4"/>
            <p:cNvSpPr/>
            <p:nvPr/>
          </p:nvSpPr>
          <p:spPr>
            <a:xfrm>
              <a:off x="1390637" y="3428999"/>
              <a:ext cx="8648700" cy="642620"/>
            </a:xfrm>
            <a:custGeom>
              <a:avLst/>
              <a:gdLst/>
              <a:ahLst/>
              <a:cxnLst/>
              <a:rect l="l" t="t" r="r" b="b"/>
              <a:pathLst>
                <a:path w="8648700" h="642620">
                  <a:moveTo>
                    <a:pt x="8648700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2096401" y="38100"/>
                  </a:lnTo>
                  <a:lnTo>
                    <a:pt x="2096401" y="642569"/>
                  </a:lnTo>
                  <a:lnTo>
                    <a:pt x="2134501" y="642569"/>
                  </a:lnTo>
                  <a:lnTo>
                    <a:pt x="2134501" y="38100"/>
                  </a:lnTo>
                  <a:lnTo>
                    <a:pt x="8648700" y="38100"/>
                  </a:lnTo>
                  <a:lnTo>
                    <a:pt x="8648700" y="0"/>
                  </a:lnTo>
                  <a:close/>
                </a:path>
              </a:pathLst>
            </a:custGeom>
            <a:solidFill>
              <a:srgbClr val="D6A0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09937" y="3228602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354609" y="400049"/>
                  </a:moveTo>
                  <a:lnTo>
                    <a:pt x="45440" y="400049"/>
                  </a:lnTo>
                  <a:lnTo>
                    <a:pt x="38757" y="398720"/>
                  </a:lnTo>
                  <a:lnTo>
                    <a:pt x="6646" y="374128"/>
                  </a:lnTo>
                  <a:lnTo>
                    <a:pt x="0" y="354609"/>
                  </a:lnTo>
                  <a:lnTo>
                    <a:pt x="0" y="45440"/>
                  </a:lnTo>
                  <a:lnTo>
                    <a:pt x="20256" y="10431"/>
                  </a:lnTo>
                  <a:lnTo>
                    <a:pt x="45440" y="0"/>
                  </a:lnTo>
                  <a:lnTo>
                    <a:pt x="354609" y="0"/>
                  </a:lnTo>
                  <a:lnTo>
                    <a:pt x="389618" y="20255"/>
                  </a:lnTo>
                  <a:lnTo>
                    <a:pt x="400049" y="45440"/>
                  </a:lnTo>
                  <a:lnTo>
                    <a:pt x="400049" y="354609"/>
                  </a:lnTo>
                  <a:lnTo>
                    <a:pt x="379794" y="389618"/>
                  </a:lnTo>
                  <a:lnTo>
                    <a:pt x="354609" y="400049"/>
                  </a:lnTo>
                  <a:close/>
                </a:path>
              </a:pathLst>
            </a:custGeom>
            <a:solidFill>
              <a:srgbClr val="EBD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14699" y="3233365"/>
              <a:ext cx="390524" cy="39052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309937" y="3228602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0" y="347662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7"/>
                  </a:lnTo>
                  <a:lnTo>
                    <a:pt x="1677" y="38793"/>
                  </a:lnTo>
                  <a:lnTo>
                    <a:pt x="2671" y="35517"/>
                  </a:lnTo>
                  <a:lnTo>
                    <a:pt x="3987" y="32339"/>
                  </a:lnTo>
                  <a:lnTo>
                    <a:pt x="5304" y="29161"/>
                  </a:lnTo>
                  <a:lnTo>
                    <a:pt x="6917" y="26142"/>
                  </a:lnTo>
                  <a:lnTo>
                    <a:pt x="8828" y="23282"/>
                  </a:lnTo>
                  <a:lnTo>
                    <a:pt x="10739" y="20422"/>
                  </a:lnTo>
                  <a:lnTo>
                    <a:pt x="12911" y="17776"/>
                  </a:lnTo>
                  <a:lnTo>
                    <a:pt x="15343" y="15343"/>
                  </a:lnTo>
                  <a:lnTo>
                    <a:pt x="17776" y="12911"/>
                  </a:lnTo>
                  <a:lnTo>
                    <a:pt x="52387" y="0"/>
                  </a:lnTo>
                  <a:lnTo>
                    <a:pt x="347662" y="0"/>
                  </a:lnTo>
                  <a:lnTo>
                    <a:pt x="376767" y="8828"/>
                  </a:lnTo>
                  <a:lnTo>
                    <a:pt x="379627" y="10739"/>
                  </a:lnTo>
                  <a:lnTo>
                    <a:pt x="399714" y="45540"/>
                  </a:lnTo>
                  <a:lnTo>
                    <a:pt x="400049" y="48947"/>
                  </a:lnTo>
                  <a:lnTo>
                    <a:pt x="400049" y="52387"/>
                  </a:lnTo>
                  <a:lnTo>
                    <a:pt x="400049" y="347662"/>
                  </a:lnTo>
                  <a:lnTo>
                    <a:pt x="400049" y="351102"/>
                  </a:lnTo>
                  <a:lnTo>
                    <a:pt x="399714" y="354509"/>
                  </a:lnTo>
                  <a:lnTo>
                    <a:pt x="391221" y="376767"/>
                  </a:lnTo>
                  <a:lnTo>
                    <a:pt x="389309" y="379627"/>
                  </a:lnTo>
                  <a:lnTo>
                    <a:pt x="376767" y="391221"/>
                  </a:lnTo>
                  <a:lnTo>
                    <a:pt x="373907" y="393132"/>
                  </a:lnTo>
                  <a:lnTo>
                    <a:pt x="370888" y="394745"/>
                  </a:lnTo>
                  <a:lnTo>
                    <a:pt x="367710" y="396062"/>
                  </a:lnTo>
                  <a:lnTo>
                    <a:pt x="364532" y="397378"/>
                  </a:lnTo>
                  <a:lnTo>
                    <a:pt x="347662" y="400049"/>
                  </a:lnTo>
                  <a:lnTo>
                    <a:pt x="52387" y="400049"/>
                  </a:lnTo>
                  <a:lnTo>
                    <a:pt x="32339" y="396062"/>
                  </a:lnTo>
                  <a:lnTo>
                    <a:pt x="29161" y="394745"/>
                  </a:lnTo>
                  <a:lnTo>
                    <a:pt x="3987" y="367710"/>
                  </a:lnTo>
                  <a:lnTo>
                    <a:pt x="2671" y="364532"/>
                  </a:lnTo>
                  <a:lnTo>
                    <a:pt x="1677" y="361256"/>
                  </a:lnTo>
                  <a:lnTo>
                    <a:pt x="1006" y="357882"/>
                  </a:lnTo>
                  <a:lnTo>
                    <a:pt x="335" y="354509"/>
                  </a:lnTo>
                  <a:lnTo>
                    <a:pt x="0" y="351102"/>
                  </a:lnTo>
                  <a:lnTo>
                    <a:pt x="0" y="347662"/>
                  </a:lnTo>
                  <a:close/>
                </a:path>
              </a:pathLst>
            </a:custGeom>
            <a:ln w="9524">
              <a:solidFill>
                <a:srgbClr val="D6A0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415258" y="3223713"/>
            <a:ext cx="180975" cy="35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50" b="1" spc="-55" dirty="0">
                <a:solidFill>
                  <a:srgbClr val="262525"/>
                </a:solidFill>
                <a:latin typeface="Cambria"/>
                <a:cs typeface="Cambria"/>
              </a:rPr>
              <a:t>1</a:t>
            </a:r>
            <a:endParaRPr sz="215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22760" y="4217352"/>
            <a:ext cx="1567180" cy="299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00" b="1" spc="-100" dirty="0">
                <a:solidFill>
                  <a:srgbClr val="262525"/>
                </a:solidFill>
                <a:latin typeface="Cambria"/>
                <a:cs typeface="Cambria"/>
              </a:rPr>
              <a:t>Kan</a:t>
            </a:r>
            <a:r>
              <a:rPr sz="1800" b="1" dirty="0">
                <a:solidFill>
                  <a:srgbClr val="262525"/>
                </a:solidFill>
                <a:latin typeface="Cambria"/>
                <a:cs typeface="Cambria"/>
              </a:rPr>
              <a:t> </a:t>
            </a:r>
            <a:r>
              <a:rPr sz="1800" b="1" spc="-110" dirty="0">
                <a:solidFill>
                  <a:srgbClr val="262525"/>
                </a:solidFill>
                <a:latin typeface="Cambria"/>
                <a:cs typeface="Cambria"/>
              </a:rPr>
              <a:t>Grubu</a:t>
            </a:r>
            <a:r>
              <a:rPr sz="1800" b="1" dirty="0">
                <a:solidFill>
                  <a:srgbClr val="262525"/>
                </a:solidFill>
                <a:latin typeface="Cambria"/>
                <a:cs typeface="Cambria"/>
              </a:rPr>
              <a:t> </a:t>
            </a:r>
            <a:r>
              <a:rPr sz="1800" b="1" spc="-85" dirty="0">
                <a:solidFill>
                  <a:srgbClr val="262525"/>
                </a:solidFill>
                <a:latin typeface="Cambria"/>
                <a:cs typeface="Cambria"/>
              </a:rPr>
              <a:t>Testi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39032" y="4767706"/>
            <a:ext cx="314579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Kan</a:t>
            </a:r>
            <a:r>
              <a:rPr sz="1400" spc="4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grubu,</a:t>
            </a:r>
            <a:r>
              <a:rPr sz="1400" spc="1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bir</a:t>
            </a:r>
            <a:r>
              <a:rPr sz="1400" spc="2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kan</a:t>
            </a:r>
            <a:r>
              <a:rPr sz="1400" spc="4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grubu</a:t>
            </a:r>
            <a:r>
              <a:rPr sz="1400" spc="-4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testi</a:t>
            </a:r>
            <a:r>
              <a:rPr sz="1400" spc="-8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ile</a:t>
            </a:r>
            <a:r>
              <a:rPr sz="1400" spc="3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belirlenir.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505449" y="2795959"/>
            <a:ext cx="419100" cy="838200"/>
            <a:chOff x="5505449" y="2795959"/>
            <a:chExt cx="419100" cy="838200"/>
          </a:xfrm>
        </p:grpSpPr>
        <p:sp>
          <p:nvSpPr>
            <p:cNvPr id="12" name="object 12"/>
            <p:cNvSpPr/>
            <p:nvPr/>
          </p:nvSpPr>
          <p:spPr>
            <a:xfrm>
              <a:off x="5696842" y="2795959"/>
              <a:ext cx="38100" cy="638175"/>
            </a:xfrm>
            <a:custGeom>
              <a:avLst/>
              <a:gdLst/>
              <a:ahLst/>
              <a:cxnLst/>
              <a:rect l="l" t="t" r="r" b="b"/>
              <a:pathLst>
                <a:path w="38100" h="638175">
                  <a:moveTo>
                    <a:pt x="38099" y="638174"/>
                  </a:moveTo>
                  <a:lnTo>
                    <a:pt x="0" y="638174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638174"/>
                  </a:lnTo>
                  <a:close/>
                </a:path>
              </a:pathLst>
            </a:custGeom>
            <a:solidFill>
              <a:srgbClr val="D6A0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510212" y="3229346"/>
              <a:ext cx="409575" cy="400050"/>
            </a:xfrm>
            <a:custGeom>
              <a:avLst/>
              <a:gdLst/>
              <a:ahLst/>
              <a:cxnLst/>
              <a:rect l="l" t="t" r="r" b="b"/>
              <a:pathLst>
                <a:path w="409575" h="400050">
                  <a:moveTo>
                    <a:pt x="364134" y="400049"/>
                  </a:moveTo>
                  <a:lnTo>
                    <a:pt x="45440" y="400049"/>
                  </a:lnTo>
                  <a:lnTo>
                    <a:pt x="38757" y="398720"/>
                  </a:lnTo>
                  <a:lnTo>
                    <a:pt x="6645" y="374128"/>
                  </a:lnTo>
                  <a:lnTo>
                    <a:pt x="0" y="354609"/>
                  </a:lnTo>
                  <a:lnTo>
                    <a:pt x="0" y="45440"/>
                  </a:lnTo>
                  <a:lnTo>
                    <a:pt x="20255" y="10430"/>
                  </a:lnTo>
                  <a:lnTo>
                    <a:pt x="45440" y="0"/>
                  </a:lnTo>
                  <a:lnTo>
                    <a:pt x="364134" y="0"/>
                  </a:lnTo>
                  <a:lnTo>
                    <a:pt x="399142" y="20255"/>
                  </a:lnTo>
                  <a:lnTo>
                    <a:pt x="409574" y="45440"/>
                  </a:lnTo>
                  <a:lnTo>
                    <a:pt x="409574" y="354609"/>
                  </a:lnTo>
                  <a:lnTo>
                    <a:pt x="389318" y="389618"/>
                  </a:lnTo>
                  <a:lnTo>
                    <a:pt x="364134" y="400049"/>
                  </a:lnTo>
                  <a:close/>
                </a:path>
              </a:pathLst>
            </a:custGeom>
            <a:solidFill>
              <a:srgbClr val="EBD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14974" y="3234109"/>
              <a:ext cx="400049" cy="39052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510212" y="3229346"/>
              <a:ext cx="409575" cy="400050"/>
            </a:xfrm>
            <a:custGeom>
              <a:avLst/>
              <a:gdLst/>
              <a:ahLst/>
              <a:cxnLst/>
              <a:rect l="l" t="t" r="r" b="b"/>
              <a:pathLst>
                <a:path w="409575" h="400050">
                  <a:moveTo>
                    <a:pt x="0" y="347662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7"/>
                  </a:lnTo>
                  <a:lnTo>
                    <a:pt x="1677" y="38793"/>
                  </a:lnTo>
                  <a:lnTo>
                    <a:pt x="2671" y="35517"/>
                  </a:lnTo>
                  <a:lnTo>
                    <a:pt x="3987" y="32339"/>
                  </a:lnTo>
                  <a:lnTo>
                    <a:pt x="5304" y="29161"/>
                  </a:lnTo>
                  <a:lnTo>
                    <a:pt x="6917" y="26142"/>
                  </a:lnTo>
                  <a:lnTo>
                    <a:pt x="8828" y="23282"/>
                  </a:lnTo>
                  <a:lnTo>
                    <a:pt x="10739" y="20422"/>
                  </a:lnTo>
                  <a:lnTo>
                    <a:pt x="12911" y="17776"/>
                  </a:lnTo>
                  <a:lnTo>
                    <a:pt x="15343" y="15343"/>
                  </a:lnTo>
                  <a:lnTo>
                    <a:pt x="17776" y="12911"/>
                  </a:lnTo>
                  <a:lnTo>
                    <a:pt x="52387" y="0"/>
                  </a:lnTo>
                  <a:lnTo>
                    <a:pt x="357187" y="0"/>
                  </a:lnTo>
                  <a:lnTo>
                    <a:pt x="360627" y="0"/>
                  </a:lnTo>
                  <a:lnTo>
                    <a:pt x="364034" y="335"/>
                  </a:lnTo>
                  <a:lnTo>
                    <a:pt x="367407" y="1006"/>
                  </a:lnTo>
                  <a:lnTo>
                    <a:pt x="370781" y="1677"/>
                  </a:lnTo>
                  <a:lnTo>
                    <a:pt x="394230" y="15343"/>
                  </a:lnTo>
                  <a:lnTo>
                    <a:pt x="396663" y="17776"/>
                  </a:lnTo>
                  <a:lnTo>
                    <a:pt x="398834" y="20422"/>
                  </a:lnTo>
                  <a:lnTo>
                    <a:pt x="400745" y="23282"/>
                  </a:lnTo>
                  <a:lnTo>
                    <a:pt x="402657" y="26142"/>
                  </a:lnTo>
                  <a:lnTo>
                    <a:pt x="404270" y="29161"/>
                  </a:lnTo>
                  <a:lnTo>
                    <a:pt x="405587" y="32339"/>
                  </a:lnTo>
                  <a:lnTo>
                    <a:pt x="406903" y="35517"/>
                  </a:lnTo>
                  <a:lnTo>
                    <a:pt x="409574" y="52387"/>
                  </a:lnTo>
                  <a:lnTo>
                    <a:pt x="409574" y="347662"/>
                  </a:lnTo>
                  <a:lnTo>
                    <a:pt x="405587" y="367710"/>
                  </a:lnTo>
                  <a:lnTo>
                    <a:pt x="404270" y="370888"/>
                  </a:lnTo>
                  <a:lnTo>
                    <a:pt x="394230" y="384705"/>
                  </a:lnTo>
                  <a:lnTo>
                    <a:pt x="391798" y="387138"/>
                  </a:lnTo>
                  <a:lnTo>
                    <a:pt x="389152" y="389309"/>
                  </a:lnTo>
                  <a:lnTo>
                    <a:pt x="386292" y="391221"/>
                  </a:lnTo>
                  <a:lnTo>
                    <a:pt x="383432" y="393132"/>
                  </a:lnTo>
                  <a:lnTo>
                    <a:pt x="380413" y="394745"/>
                  </a:lnTo>
                  <a:lnTo>
                    <a:pt x="377235" y="396062"/>
                  </a:lnTo>
                  <a:lnTo>
                    <a:pt x="374057" y="397378"/>
                  </a:lnTo>
                  <a:lnTo>
                    <a:pt x="370781" y="398372"/>
                  </a:lnTo>
                  <a:lnTo>
                    <a:pt x="367407" y="399043"/>
                  </a:lnTo>
                  <a:lnTo>
                    <a:pt x="364034" y="399714"/>
                  </a:lnTo>
                  <a:lnTo>
                    <a:pt x="360627" y="400049"/>
                  </a:lnTo>
                  <a:lnTo>
                    <a:pt x="357187" y="400049"/>
                  </a:lnTo>
                  <a:lnTo>
                    <a:pt x="52387" y="400049"/>
                  </a:lnTo>
                  <a:lnTo>
                    <a:pt x="32339" y="396062"/>
                  </a:lnTo>
                  <a:lnTo>
                    <a:pt x="29161" y="394745"/>
                  </a:lnTo>
                  <a:lnTo>
                    <a:pt x="3987" y="367710"/>
                  </a:lnTo>
                  <a:lnTo>
                    <a:pt x="2671" y="364532"/>
                  </a:lnTo>
                  <a:lnTo>
                    <a:pt x="1677" y="361256"/>
                  </a:lnTo>
                  <a:lnTo>
                    <a:pt x="1006" y="357882"/>
                  </a:lnTo>
                  <a:lnTo>
                    <a:pt x="335" y="354509"/>
                  </a:lnTo>
                  <a:lnTo>
                    <a:pt x="0" y="351102"/>
                  </a:lnTo>
                  <a:lnTo>
                    <a:pt x="0" y="347662"/>
                  </a:lnTo>
                  <a:close/>
                </a:path>
              </a:pathLst>
            </a:custGeom>
            <a:ln w="9524">
              <a:solidFill>
                <a:srgbClr val="D6A0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624016" y="3224457"/>
            <a:ext cx="180975" cy="35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50" b="1" spc="-55" dirty="0">
                <a:solidFill>
                  <a:srgbClr val="262525"/>
                </a:solidFill>
                <a:latin typeface="Cambria"/>
                <a:cs typeface="Cambria"/>
              </a:rPr>
              <a:t>2</a:t>
            </a:r>
            <a:endParaRPr sz="2150">
              <a:latin typeface="Cambria"/>
              <a:cs typeface="Cambr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06701" y="1445577"/>
            <a:ext cx="3380740" cy="11182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3180" algn="ctr">
              <a:lnSpc>
                <a:spcPct val="100000"/>
              </a:lnSpc>
              <a:spcBef>
                <a:spcPts val="90"/>
              </a:spcBef>
            </a:pPr>
            <a:r>
              <a:rPr sz="1800" b="1" spc="-100" dirty="0">
                <a:solidFill>
                  <a:srgbClr val="262525"/>
                </a:solidFill>
                <a:latin typeface="Cambria"/>
                <a:cs typeface="Cambria"/>
              </a:rPr>
              <a:t>Kan</a:t>
            </a:r>
            <a:r>
              <a:rPr sz="1800" b="1" dirty="0">
                <a:solidFill>
                  <a:srgbClr val="262525"/>
                </a:solidFill>
                <a:latin typeface="Cambria"/>
                <a:cs typeface="Cambria"/>
              </a:rPr>
              <a:t> </a:t>
            </a:r>
            <a:r>
              <a:rPr sz="1800" b="1" spc="-105" dirty="0">
                <a:solidFill>
                  <a:srgbClr val="262525"/>
                </a:solidFill>
                <a:latin typeface="Cambria"/>
                <a:cs typeface="Cambria"/>
              </a:rPr>
              <a:t>Numunesi</a:t>
            </a:r>
            <a:r>
              <a:rPr sz="1800" b="1" spc="45" dirty="0">
                <a:solidFill>
                  <a:srgbClr val="262525"/>
                </a:solidFill>
                <a:latin typeface="Cambria"/>
                <a:cs typeface="Cambria"/>
              </a:rPr>
              <a:t> </a:t>
            </a:r>
            <a:r>
              <a:rPr sz="1800" b="1" spc="-10" dirty="0">
                <a:solidFill>
                  <a:srgbClr val="262525"/>
                </a:solidFill>
                <a:latin typeface="Cambria"/>
                <a:cs typeface="Cambria"/>
              </a:rPr>
              <a:t>Al</a:t>
            </a:r>
            <a:r>
              <a:rPr sz="1800" spc="-10" dirty="0">
                <a:solidFill>
                  <a:srgbClr val="262525"/>
                </a:solidFill>
                <a:latin typeface="Arial Black"/>
                <a:cs typeface="Arial Black"/>
              </a:rPr>
              <a:t>ı</a:t>
            </a:r>
            <a:r>
              <a:rPr sz="1800" b="1" spc="-10" dirty="0">
                <a:solidFill>
                  <a:srgbClr val="262525"/>
                </a:solidFill>
                <a:latin typeface="Cambria"/>
                <a:cs typeface="Cambria"/>
              </a:rPr>
              <a:t>m</a:t>
            </a:r>
            <a:r>
              <a:rPr sz="1800" spc="-10" dirty="0">
                <a:solidFill>
                  <a:srgbClr val="262525"/>
                </a:solidFill>
                <a:latin typeface="Arial Black"/>
                <a:cs typeface="Arial Black"/>
              </a:rPr>
              <a:t>ı</a:t>
            </a:r>
            <a:endParaRPr sz="1800">
              <a:latin typeface="Arial Black"/>
              <a:cs typeface="Arial Black"/>
            </a:endParaRPr>
          </a:p>
          <a:p>
            <a:pPr marL="12065" marR="5080" algn="ctr">
              <a:lnSpc>
                <a:spcPct val="151800"/>
              </a:lnSpc>
              <a:spcBef>
                <a:spcPts val="1345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Bu</a:t>
            </a:r>
            <a:r>
              <a:rPr sz="1400" spc="-3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test</a:t>
            </a:r>
            <a:r>
              <a:rPr sz="1400" spc="6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için</a:t>
            </a:r>
            <a:r>
              <a:rPr sz="1400" spc="5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genellikle</a:t>
            </a:r>
            <a:r>
              <a:rPr sz="1400" spc="5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bir</a:t>
            </a:r>
            <a:r>
              <a:rPr sz="1400" spc="4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damar</a:t>
            </a:r>
            <a:r>
              <a:rPr sz="1400" spc="4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yolundan</a:t>
            </a:r>
            <a:r>
              <a:rPr sz="1400" spc="6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262525"/>
                </a:solidFill>
                <a:latin typeface="Calibri"/>
                <a:cs typeface="Calibri"/>
              </a:rPr>
              <a:t>kan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numunesi</a:t>
            </a:r>
            <a:r>
              <a:rPr sz="1400" spc="6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alınır.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715250" y="3223840"/>
            <a:ext cx="409575" cy="847725"/>
            <a:chOff x="7715250" y="3223840"/>
            <a:chExt cx="409575" cy="847725"/>
          </a:xfrm>
        </p:grpSpPr>
        <p:sp>
          <p:nvSpPr>
            <p:cNvPr id="19" name="object 19"/>
            <p:cNvSpPr/>
            <p:nvPr/>
          </p:nvSpPr>
          <p:spPr>
            <a:xfrm>
              <a:off x="7906643" y="3433390"/>
              <a:ext cx="38100" cy="638175"/>
            </a:xfrm>
            <a:custGeom>
              <a:avLst/>
              <a:gdLst/>
              <a:ahLst/>
              <a:cxnLst/>
              <a:rect l="l" t="t" r="r" b="b"/>
              <a:pathLst>
                <a:path w="38100" h="638175">
                  <a:moveTo>
                    <a:pt x="38099" y="638174"/>
                  </a:moveTo>
                  <a:lnTo>
                    <a:pt x="0" y="638174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638174"/>
                  </a:lnTo>
                  <a:close/>
                </a:path>
              </a:pathLst>
            </a:custGeom>
            <a:solidFill>
              <a:srgbClr val="D6A0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720011" y="3228602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354609" y="400049"/>
                  </a:moveTo>
                  <a:lnTo>
                    <a:pt x="45440" y="400049"/>
                  </a:lnTo>
                  <a:lnTo>
                    <a:pt x="38757" y="398720"/>
                  </a:lnTo>
                  <a:lnTo>
                    <a:pt x="6645" y="374128"/>
                  </a:lnTo>
                  <a:lnTo>
                    <a:pt x="0" y="354609"/>
                  </a:lnTo>
                  <a:lnTo>
                    <a:pt x="0" y="45440"/>
                  </a:lnTo>
                  <a:lnTo>
                    <a:pt x="20256" y="10431"/>
                  </a:lnTo>
                  <a:lnTo>
                    <a:pt x="45440" y="0"/>
                  </a:lnTo>
                  <a:lnTo>
                    <a:pt x="354609" y="0"/>
                  </a:lnTo>
                  <a:lnTo>
                    <a:pt x="389617" y="20255"/>
                  </a:lnTo>
                  <a:lnTo>
                    <a:pt x="400049" y="45440"/>
                  </a:lnTo>
                  <a:lnTo>
                    <a:pt x="400049" y="354609"/>
                  </a:lnTo>
                  <a:lnTo>
                    <a:pt x="379793" y="389618"/>
                  </a:lnTo>
                  <a:lnTo>
                    <a:pt x="354609" y="400049"/>
                  </a:lnTo>
                  <a:close/>
                </a:path>
              </a:pathLst>
            </a:custGeom>
            <a:solidFill>
              <a:srgbClr val="EBD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24775" y="3233365"/>
              <a:ext cx="390521" cy="39052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720012" y="3228602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0" y="347662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7"/>
                  </a:lnTo>
                  <a:lnTo>
                    <a:pt x="1677" y="38793"/>
                  </a:lnTo>
                  <a:lnTo>
                    <a:pt x="2671" y="35517"/>
                  </a:lnTo>
                  <a:lnTo>
                    <a:pt x="3987" y="32339"/>
                  </a:lnTo>
                  <a:lnTo>
                    <a:pt x="5304" y="29161"/>
                  </a:lnTo>
                  <a:lnTo>
                    <a:pt x="6917" y="26142"/>
                  </a:lnTo>
                  <a:lnTo>
                    <a:pt x="8828" y="23282"/>
                  </a:lnTo>
                  <a:lnTo>
                    <a:pt x="10739" y="20422"/>
                  </a:lnTo>
                  <a:lnTo>
                    <a:pt x="12911" y="17776"/>
                  </a:lnTo>
                  <a:lnTo>
                    <a:pt x="15343" y="15343"/>
                  </a:lnTo>
                  <a:lnTo>
                    <a:pt x="17776" y="12911"/>
                  </a:lnTo>
                  <a:lnTo>
                    <a:pt x="52387" y="0"/>
                  </a:lnTo>
                  <a:lnTo>
                    <a:pt x="347662" y="0"/>
                  </a:lnTo>
                  <a:lnTo>
                    <a:pt x="376767" y="8828"/>
                  </a:lnTo>
                  <a:lnTo>
                    <a:pt x="379627" y="10739"/>
                  </a:lnTo>
                  <a:lnTo>
                    <a:pt x="399714" y="45540"/>
                  </a:lnTo>
                  <a:lnTo>
                    <a:pt x="400049" y="48947"/>
                  </a:lnTo>
                  <a:lnTo>
                    <a:pt x="400049" y="52387"/>
                  </a:lnTo>
                  <a:lnTo>
                    <a:pt x="400049" y="347662"/>
                  </a:lnTo>
                  <a:lnTo>
                    <a:pt x="400049" y="351102"/>
                  </a:lnTo>
                  <a:lnTo>
                    <a:pt x="399714" y="354509"/>
                  </a:lnTo>
                  <a:lnTo>
                    <a:pt x="391221" y="376767"/>
                  </a:lnTo>
                  <a:lnTo>
                    <a:pt x="389309" y="379627"/>
                  </a:lnTo>
                  <a:lnTo>
                    <a:pt x="376767" y="391221"/>
                  </a:lnTo>
                  <a:lnTo>
                    <a:pt x="373907" y="393132"/>
                  </a:lnTo>
                  <a:lnTo>
                    <a:pt x="370888" y="394745"/>
                  </a:lnTo>
                  <a:lnTo>
                    <a:pt x="367710" y="396062"/>
                  </a:lnTo>
                  <a:lnTo>
                    <a:pt x="364532" y="397378"/>
                  </a:lnTo>
                  <a:lnTo>
                    <a:pt x="347662" y="400049"/>
                  </a:lnTo>
                  <a:lnTo>
                    <a:pt x="52387" y="400049"/>
                  </a:lnTo>
                  <a:lnTo>
                    <a:pt x="32339" y="396062"/>
                  </a:lnTo>
                  <a:lnTo>
                    <a:pt x="29161" y="394745"/>
                  </a:lnTo>
                  <a:lnTo>
                    <a:pt x="3987" y="367710"/>
                  </a:lnTo>
                  <a:lnTo>
                    <a:pt x="2671" y="364532"/>
                  </a:lnTo>
                  <a:lnTo>
                    <a:pt x="1677" y="361256"/>
                  </a:lnTo>
                  <a:lnTo>
                    <a:pt x="1006" y="357882"/>
                  </a:lnTo>
                  <a:lnTo>
                    <a:pt x="335" y="354509"/>
                  </a:lnTo>
                  <a:lnTo>
                    <a:pt x="0" y="351102"/>
                  </a:lnTo>
                  <a:lnTo>
                    <a:pt x="0" y="347662"/>
                  </a:lnTo>
                  <a:close/>
                </a:path>
              </a:pathLst>
            </a:custGeom>
            <a:ln w="9524">
              <a:solidFill>
                <a:srgbClr val="D6A0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832774" y="3223713"/>
            <a:ext cx="180975" cy="35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50" b="1" spc="-55" dirty="0">
                <a:solidFill>
                  <a:srgbClr val="262525"/>
                </a:solidFill>
                <a:latin typeface="Cambria"/>
                <a:cs typeface="Cambria"/>
              </a:rPr>
              <a:t>3</a:t>
            </a:r>
            <a:endParaRPr sz="2150">
              <a:latin typeface="Cambria"/>
              <a:cs typeface="Cambr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920755" y="4217352"/>
            <a:ext cx="2005964" cy="299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00" b="1" spc="-90" dirty="0">
                <a:solidFill>
                  <a:srgbClr val="262525"/>
                </a:solidFill>
                <a:latin typeface="Cambria"/>
                <a:cs typeface="Cambria"/>
              </a:rPr>
              <a:t>Sodyum</a:t>
            </a:r>
            <a:r>
              <a:rPr sz="1800" b="1" dirty="0">
                <a:solidFill>
                  <a:srgbClr val="262525"/>
                </a:solidFill>
                <a:latin typeface="Cambria"/>
                <a:cs typeface="Cambria"/>
              </a:rPr>
              <a:t> </a:t>
            </a:r>
            <a:r>
              <a:rPr sz="1800" b="1" spc="-105" dirty="0">
                <a:solidFill>
                  <a:srgbClr val="262525"/>
                </a:solidFill>
                <a:latin typeface="Cambria"/>
                <a:cs typeface="Cambria"/>
              </a:rPr>
              <a:t>Klorür</a:t>
            </a:r>
            <a:r>
              <a:rPr sz="1800" b="1" spc="35" dirty="0">
                <a:solidFill>
                  <a:srgbClr val="262525"/>
                </a:solidFill>
                <a:latin typeface="Cambria"/>
                <a:cs typeface="Cambria"/>
              </a:rPr>
              <a:t> </a:t>
            </a:r>
            <a:r>
              <a:rPr sz="1800" b="1" spc="-80" dirty="0">
                <a:solidFill>
                  <a:srgbClr val="262525"/>
                </a:solidFill>
                <a:latin typeface="Cambria"/>
                <a:cs typeface="Cambria"/>
              </a:rPr>
              <a:t>Testi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345534" y="4662398"/>
            <a:ext cx="3120390" cy="6731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94665" marR="5080" indent="-482600">
              <a:lnSpc>
                <a:spcPct val="151800"/>
              </a:lnSpc>
              <a:spcBef>
                <a:spcPts val="90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Sodyum</a:t>
            </a:r>
            <a:r>
              <a:rPr sz="1400" spc="8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klorür</a:t>
            </a:r>
            <a:r>
              <a:rPr sz="1400" spc="11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solüsyonu,</a:t>
            </a:r>
            <a:r>
              <a:rPr sz="1400" spc="9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AB</a:t>
            </a:r>
            <a:r>
              <a:rPr sz="1400" spc="3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grubu</a:t>
            </a:r>
            <a:r>
              <a:rPr sz="1400" spc="2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62525"/>
                </a:solidFill>
                <a:latin typeface="Calibri"/>
                <a:cs typeface="Calibri"/>
              </a:rPr>
              <a:t>kanın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belirlenmesi</a:t>
            </a:r>
            <a:r>
              <a:rPr sz="1400" spc="-3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için</a:t>
            </a:r>
            <a:r>
              <a:rPr sz="1400" spc="11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kullanılabilir.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8820" rIns="0" bIns="0" rtlCol="0">
            <a:spAutoFit/>
          </a:bodyPr>
          <a:lstStyle/>
          <a:p>
            <a:pPr marL="717550">
              <a:lnSpc>
                <a:spcPct val="100000"/>
              </a:lnSpc>
              <a:spcBef>
                <a:spcPts val="135"/>
              </a:spcBef>
            </a:pPr>
            <a:r>
              <a:rPr spc="105" dirty="0">
                <a:latin typeface="Calibri"/>
                <a:cs typeface="Calibri"/>
              </a:rPr>
              <a:t>Kan</a:t>
            </a:r>
            <a:r>
              <a:rPr spc="-120" dirty="0">
                <a:latin typeface="Calibri"/>
                <a:cs typeface="Calibri"/>
              </a:rPr>
              <a:t> Ba</a:t>
            </a:r>
            <a:r>
              <a:rPr b="0" spc="-120" dirty="0">
                <a:latin typeface="Arial Black"/>
                <a:cs typeface="Arial Black"/>
              </a:rPr>
              <a:t>ğışı</a:t>
            </a:r>
            <a:r>
              <a:rPr b="0" spc="-459" dirty="0">
                <a:latin typeface="Arial Black"/>
                <a:cs typeface="Arial Black"/>
              </a:rPr>
              <a:t> </a:t>
            </a:r>
            <a:r>
              <a:rPr dirty="0">
                <a:latin typeface="Calibri"/>
                <a:cs typeface="Calibri"/>
              </a:rPr>
              <a:t>ve</a:t>
            </a:r>
            <a:r>
              <a:rPr spc="-65" dirty="0">
                <a:latin typeface="Calibri"/>
                <a:cs typeface="Calibri"/>
              </a:rPr>
              <a:t> </a:t>
            </a:r>
            <a:r>
              <a:rPr spc="105" dirty="0">
                <a:latin typeface="Calibri"/>
                <a:cs typeface="Calibri"/>
              </a:rPr>
              <a:t>Kan</a:t>
            </a:r>
            <a:r>
              <a:rPr spc="-120" dirty="0">
                <a:latin typeface="Calibri"/>
                <a:cs typeface="Calibri"/>
              </a:rPr>
              <a:t> </a:t>
            </a:r>
            <a:r>
              <a:rPr spc="60" dirty="0">
                <a:latin typeface="Calibri"/>
                <a:cs typeface="Calibri"/>
              </a:rPr>
              <a:t>Nakli</a:t>
            </a:r>
            <a:r>
              <a:rPr spc="-110" dirty="0">
                <a:latin typeface="Calibri"/>
                <a:cs typeface="Calibri"/>
              </a:rPr>
              <a:t> </a:t>
            </a:r>
            <a:r>
              <a:rPr spc="95" dirty="0">
                <a:latin typeface="Calibri"/>
                <a:cs typeface="Calibri"/>
              </a:rPr>
              <a:t>Süreci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90649" y="2181224"/>
            <a:ext cx="8648700" cy="2505075"/>
            <a:chOff x="1390649" y="2181224"/>
            <a:chExt cx="8648700" cy="2505075"/>
          </a:xfrm>
        </p:grpSpPr>
        <p:sp>
          <p:nvSpPr>
            <p:cNvPr id="4" name="object 4"/>
            <p:cNvSpPr/>
            <p:nvPr/>
          </p:nvSpPr>
          <p:spPr>
            <a:xfrm>
              <a:off x="1395412" y="2185987"/>
              <a:ext cx="8639175" cy="2495550"/>
            </a:xfrm>
            <a:custGeom>
              <a:avLst/>
              <a:gdLst/>
              <a:ahLst/>
              <a:cxnLst/>
              <a:rect l="l" t="t" r="r" b="b"/>
              <a:pathLst>
                <a:path w="8639175" h="2495550">
                  <a:moveTo>
                    <a:pt x="0" y="2443162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7"/>
                  </a:lnTo>
                  <a:lnTo>
                    <a:pt x="1677" y="38793"/>
                  </a:lnTo>
                  <a:lnTo>
                    <a:pt x="2671" y="35517"/>
                  </a:lnTo>
                  <a:lnTo>
                    <a:pt x="3987" y="32339"/>
                  </a:lnTo>
                  <a:lnTo>
                    <a:pt x="5304" y="29161"/>
                  </a:lnTo>
                  <a:lnTo>
                    <a:pt x="6917" y="26142"/>
                  </a:lnTo>
                  <a:lnTo>
                    <a:pt x="8828" y="23282"/>
                  </a:lnTo>
                  <a:lnTo>
                    <a:pt x="10739" y="20422"/>
                  </a:lnTo>
                  <a:lnTo>
                    <a:pt x="12911" y="17776"/>
                  </a:lnTo>
                  <a:lnTo>
                    <a:pt x="15343" y="15343"/>
                  </a:lnTo>
                  <a:lnTo>
                    <a:pt x="17776" y="12911"/>
                  </a:lnTo>
                  <a:lnTo>
                    <a:pt x="20422" y="10739"/>
                  </a:lnTo>
                  <a:lnTo>
                    <a:pt x="23282" y="8828"/>
                  </a:lnTo>
                  <a:lnTo>
                    <a:pt x="26142" y="6917"/>
                  </a:lnTo>
                  <a:lnTo>
                    <a:pt x="29161" y="5303"/>
                  </a:lnTo>
                  <a:lnTo>
                    <a:pt x="32339" y="3987"/>
                  </a:lnTo>
                  <a:lnTo>
                    <a:pt x="35517" y="2671"/>
                  </a:lnTo>
                  <a:lnTo>
                    <a:pt x="38793" y="1677"/>
                  </a:lnTo>
                  <a:lnTo>
                    <a:pt x="42167" y="1006"/>
                  </a:lnTo>
                  <a:lnTo>
                    <a:pt x="45540" y="335"/>
                  </a:lnTo>
                  <a:lnTo>
                    <a:pt x="48947" y="0"/>
                  </a:lnTo>
                  <a:lnTo>
                    <a:pt x="52387" y="0"/>
                  </a:lnTo>
                  <a:lnTo>
                    <a:pt x="8586786" y="0"/>
                  </a:lnTo>
                  <a:lnTo>
                    <a:pt x="8590227" y="0"/>
                  </a:lnTo>
                  <a:lnTo>
                    <a:pt x="8593634" y="335"/>
                  </a:lnTo>
                  <a:lnTo>
                    <a:pt x="8597007" y="1006"/>
                  </a:lnTo>
                  <a:lnTo>
                    <a:pt x="8600380" y="1677"/>
                  </a:lnTo>
                  <a:lnTo>
                    <a:pt x="8603655" y="2671"/>
                  </a:lnTo>
                  <a:lnTo>
                    <a:pt x="8606833" y="3987"/>
                  </a:lnTo>
                  <a:lnTo>
                    <a:pt x="8610011" y="5303"/>
                  </a:lnTo>
                  <a:lnTo>
                    <a:pt x="8623830" y="15343"/>
                  </a:lnTo>
                  <a:lnTo>
                    <a:pt x="8626262" y="17776"/>
                  </a:lnTo>
                  <a:lnTo>
                    <a:pt x="8639174" y="48947"/>
                  </a:lnTo>
                  <a:lnTo>
                    <a:pt x="8639174" y="52387"/>
                  </a:lnTo>
                  <a:lnTo>
                    <a:pt x="8639174" y="2443162"/>
                  </a:lnTo>
                  <a:lnTo>
                    <a:pt x="8639174" y="2446601"/>
                  </a:lnTo>
                  <a:lnTo>
                    <a:pt x="8638838" y="2450008"/>
                  </a:lnTo>
                  <a:lnTo>
                    <a:pt x="8630344" y="2472266"/>
                  </a:lnTo>
                  <a:lnTo>
                    <a:pt x="8628434" y="2475126"/>
                  </a:lnTo>
                  <a:lnTo>
                    <a:pt x="8593634" y="2495213"/>
                  </a:lnTo>
                  <a:lnTo>
                    <a:pt x="8586786" y="2495549"/>
                  </a:lnTo>
                  <a:lnTo>
                    <a:pt x="52387" y="2495549"/>
                  </a:lnTo>
                  <a:lnTo>
                    <a:pt x="15343" y="2480205"/>
                  </a:lnTo>
                  <a:lnTo>
                    <a:pt x="12911" y="2477773"/>
                  </a:lnTo>
                  <a:lnTo>
                    <a:pt x="10739" y="2475126"/>
                  </a:lnTo>
                  <a:lnTo>
                    <a:pt x="8828" y="2472266"/>
                  </a:lnTo>
                  <a:lnTo>
                    <a:pt x="6917" y="2469406"/>
                  </a:lnTo>
                  <a:lnTo>
                    <a:pt x="5304" y="2466387"/>
                  </a:lnTo>
                  <a:lnTo>
                    <a:pt x="3987" y="2463209"/>
                  </a:lnTo>
                  <a:lnTo>
                    <a:pt x="2671" y="2460031"/>
                  </a:lnTo>
                  <a:lnTo>
                    <a:pt x="1677" y="2456755"/>
                  </a:lnTo>
                  <a:lnTo>
                    <a:pt x="1006" y="2453382"/>
                  </a:lnTo>
                  <a:lnTo>
                    <a:pt x="335" y="2450008"/>
                  </a:lnTo>
                  <a:lnTo>
                    <a:pt x="0" y="2446601"/>
                  </a:lnTo>
                  <a:lnTo>
                    <a:pt x="0" y="2443162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00162" y="2190762"/>
              <a:ext cx="8629650" cy="1866900"/>
            </a:xfrm>
            <a:custGeom>
              <a:avLst/>
              <a:gdLst/>
              <a:ahLst/>
              <a:cxnLst/>
              <a:rect l="l" t="t" r="r" b="b"/>
              <a:pathLst>
                <a:path w="8629650" h="1866900">
                  <a:moveTo>
                    <a:pt x="4314825" y="1238237"/>
                  </a:moveTo>
                  <a:lnTo>
                    <a:pt x="0" y="1238237"/>
                  </a:lnTo>
                  <a:lnTo>
                    <a:pt x="0" y="1866887"/>
                  </a:lnTo>
                  <a:lnTo>
                    <a:pt x="4314825" y="1866887"/>
                  </a:lnTo>
                  <a:lnTo>
                    <a:pt x="4314825" y="1238237"/>
                  </a:lnTo>
                  <a:close/>
                </a:path>
                <a:path w="8629650" h="1866900">
                  <a:moveTo>
                    <a:pt x="4314825" y="0"/>
                  </a:moveTo>
                  <a:lnTo>
                    <a:pt x="0" y="0"/>
                  </a:lnTo>
                  <a:lnTo>
                    <a:pt x="0" y="619125"/>
                  </a:lnTo>
                  <a:lnTo>
                    <a:pt x="4314825" y="619125"/>
                  </a:lnTo>
                  <a:lnTo>
                    <a:pt x="4314825" y="0"/>
                  </a:lnTo>
                  <a:close/>
                </a:path>
                <a:path w="8629650" h="1866900">
                  <a:moveTo>
                    <a:pt x="8629650" y="1238250"/>
                  </a:moveTo>
                  <a:lnTo>
                    <a:pt x="4324350" y="1238250"/>
                  </a:lnTo>
                  <a:lnTo>
                    <a:pt x="4324350" y="1866900"/>
                  </a:lnTo>
                  <a:lnTo>
                    <a:pt x="8629650" y="1866900"/>
                  </a:lnTo>
                  <a:lnTo>
                    <a:pt x="8629650" y="1238250"/>
                  </a:lnTo>
                  <a:close/>
                </a:path>
                <a:path w="8629650" h="1866900">
                  <a:moveTo>
                    <a:pt x="8629650" y="0"/>
                  </a:moveTo>
                  <a:lnTo>
                    <a:pt x="4324350" y="0"/>
                  </a:lnTo>
                  <a:lnTo>
                    <a:pt x="4324350" y="619125"/>
                  </a:lnTo>
                  <a:lnTo>
                    <a:pt x="8629650" y="619125"/>
                  </a:lnTo>
                  <a:lnTo>
                    <a:pt x="8629650" y="0"/>
                  </a:lnTo>
                  <a:close/>
                </a:path>
              </a:pathLst>
            </a:custGeom>
            <a:solidFill>
              <a:srgbClr val="FFFFFF">
                <a:alpha val="58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567556" y="2376932"/>
            <a:ext cx="78041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Kan</a:t>
            </a:r>
            <a:r>
              <a:rPr sz="1400" spc="4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Bağışı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89227" y="2376932"/>
            <a:ext cx="72707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Kan</a:t>
            </a:r>
            <a:r>
              <a:rPr sz="1400" spc="4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Nakli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00174" y="2809874"/>
            <a:ext cx="4314825" cy="619125"/>
          </a:xfrm>
          <a:prstGeom prst="rect">
            <a:avLst/>
          </a:prstGeom>
          <a:solidFill>
            <a:srgbClr val="000000">
              <a:alpha val="5879"/>
            </a:srgbClr>
          </a:solidFill>
        </p:spPr>
        <p:txBody>
          <a:bodyPr vert="horz" wrap="square" lIns="0" tIns="203200" rIns="0" bIns="0" rtlCol="0">
            <a:spAutoFit/>
          </a:bodyPr>
          <a:lstStyle/>
          <a:p>
            <a:pPr marL="179705">
              <a:lnSpc>
                <a:spcPct val="100000"/>
              </a:lnSpc>
              <a:spcBef>
                <a:spcPts val="1600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Kan</a:t>
            </a:r>
            <a:r>
              <a:rPr sz="1400" spc="5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verme</a:t>
            </a:r>
            <a:r>
              <a:rPr sz="1400" spc="4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işlemi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24525" y="2809874"/>
            <a:ext cx="4305300" cy="619125"/>
          </a:xfrm>
          <a:prstGeom prst="rect">
            <a:avLst/>
          </a:prstGeom>
          <a:solidFill>
            <a:srgbClr val="000000">
              <a:alpha val="5879"/>
            </a:srgbClr>
          </a:solidFill>
        </p:spPr>
        <p:txBody>
          <a:bodyPr vert="horz" wrap="square" lIns="0" tIns="203200" rIns="0" bIns="0" rtlCol="0">
            <a:spAutoFit/>
          </a:bodyPr>
          <a:lstStyle/>
          <a:p>
            <a:pPr marL="177165">
              <a:lnSpc>
                <a:spcPct val="100000"/>
              </a:lnSpc>
              <a:spcBef>
                <a:spcPts val="1600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Kan</a:t>
            </a:r>
            <a:r>
              <a:rPr sz="1400" spc="12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grubu</a:t>
            </a:r>
            <a:r>
              <a:rPr sz="1400" spc="1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uygunluğu</a:t>
            </a:r>
            <a:r>
              <a:rPr sz="1400" spc="1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kontrolü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67556" y="3615181"/>
            <a:ext cx="157861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Kanın</a:t>
            </a:r>
            <a:r>
              <a:rPr sz="1400" spc="8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tarama</a:t>
            </a:r>
            <a:r>
              <a:rPr sz="1400" spc="-4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testleri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89227" y="3615181"/>
            <a:ext cx="173863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Antikor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taraması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 yapılır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00174" y="4057649"/>
            <a:ext cx="4314825" cy="619125"/>
          </a:xfrm>
          <a:prstGeom prst="rect">
            <a:avLst/>
          </a:prstGeom>
          <a:solidFill>
            <a:srgbClr val="000000">
              <a:alpha val="5879"/>
            </a:srgbClr>
          </a:solidFill>
        </p:spPr>
        <p:txBody>
          <a:bodyPr vert="horz" wrap="square" lIns="0" tIns="193675" rIns="0" bIns="0" rtlCol="0">
            <a:spAutoFit/>
          </a:bodyPr>
          <a:lstStyle/>
          <a:p>
            <a:pPr marL="179705">
              <a:lnSpc>
                <a:spcPct val="100000"/>
              </a:lnSpc>
              <a:spcBef>
                <a:spcPts val="1525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Kontrol</a:t>
            </a:r>
            <a:r>
              <a:rPr sz="1400" spc="9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ve</a:t>
            </a:r>
            <a:r>
              <a:rPr sz="1400" spc="13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saklama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işlemi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24525" y="4057649"/>
            <a:ext cx="4305300" cy="619125"/>
          </a:xfrm>
          <a:prstGeom prst="rect">
            <a:avLst/>
          </a:prstGeom>
          <a:solidFill>
            <a:srgbClr val="000000">
              <a:alpha val="5879"/>
            </a:srgbClr>
          </a:solidFill>
        </p:spPr>
        <p:txBody>
          <a:bodyPr vert="horz" wrap="square" lIns="0" tIns="193675" rIns="0" bIns="0" rtlCol="0">
            <a:spAutoFit/>
          </a:bodyPr>
          <a:lstStyle/>
          <a:p>
            <a:pPr marL="177165">
              <a:lnSpc>
                <a:spcPct val="100000"/>
              </a:lnSpc>
              <a:spcBef>
                <a:spcPts val="1525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Bireyselleştirilmiş</a:t>
            </a:r>
            <a:r>
              <a:rPr sz="1400" spc="4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tedavi</a:t>
            </a:r>
            <a:r>
              <a:rPr sz="1400" spc="-4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planı</a:t>
            </a:r>
            <a:r>
              <a:rPr sz="1400" spc="7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yapılır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0421" y="630828"/>
            <a:ext cx="5335905" cy="12065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9200"/>
              </a:lnSpc>
              <a:spcBef>
                <a:spcPts val="90"/>
              </a:spcBef>
            </a:pPr>
            <a:r>
              <a:rPr spc="105" dirty="0">
                <a:latin typeface="Calibri"/>
                <a:cs typeface="Calibri"/>
              </a:rPr>
              <a:t>Kan</a:t>
            </a:r>
            <a:r>
              <a:rPr spc="-90" dirty="0">
                <a:latin typeface="Calibri"/>
                <a:cs typeface="Calibri"/>
              </a:rPr>
              <a:t> </a:t>
            </a:r>
            <a:r>
              <a:rPr spc="55" dirty="0">
                <a:latin typeface="Calibri"/>
                <a:cs typeface="Calibri"/>
              </a:rPr>
              <a:t>Grubu</a:t>
            </a:r>
            <a:r>
              <a:rPr spc="-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Uyumsuzlu</a:t>
            </a:r>
            <a:r>
              <a:rPr b="0" dirty="0">
                <a:latin typeface="Arial Black"/>
                <a:cs typeface="Arial Black"/>
              </a:rPr>
              <a:t>ğ</a:t>
            </a:r>
            <a:r>
              <a:rPr dirty="0">
                <a:latin typeface="Calibri"/>
                <a:cs typeface="Calibri"/>
              </a:rPr>
              <a:t>u</a:t>
            </a:r>
            <a:r>
              <a:rPr spc="-90" dirty="0">
                <a:latin typeface="Calibri"/>
                <a:cs typeface="Calibri"/>
              </a:rPr>
              <a:t> </a:t>
            </a:r>
            <a:r>
              <a:rPr spc="-25" dirty="0">
                <a:latin typeface="Calibri"/>
                <a:cs typeface="Calibri"/>
              </a:rPr>
              <a:t>ve </a:t>
            </a:r>
            <a:r>
              <a:rPr spc="70" dirty="0">
                <a:latin typeface="Calibri"/>
                <a:cs typeface="Calibri"/>
              </a:rPr>
              <a:t>Riskleri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85799" y="2295524"/>
            <a:ext cx="409575" cy="409575"/>
            <a:chOff x="685799" y="2295524"/>
            <a:chExt cx="409575" cy="409575"/>
          </a:xfrm>
        </p:grpSpPr>
        <p:sp>
          <p:nvSpPr>
            <p:cNvPr id="4" name="object 4"/>
            <p:cNvSpPr/>
            <p:nvPr/>
          </p:nvSpPr>
          <p:spPr>
            <a:xfrm>
              <a:off x="690562" y="2300287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354609" y="400049"/>
                  </a:moveTo>
                  <a:lnTo>
                    <a:pt x="45440" y="400049"/>
                  </a:lnTo>
                  <a:lnTo>
                    <a:pt x="38757" y="398720"/>
                  </a:lnTo>
                  <a:lnTo>
                    <a:pt x="6646" y="374128"/>
                  </a:lnTo>
                  <a:lnTo>
                    <a:pt x="0" y="354609"/>
                  </a:lnTo>
                  <a:lnTo>
                    <a:pt x="0" y="45440"/>
                  </a:lnTo>
                  <a:lnTo>
                    <a:pt x="20256" y="10431"/>
                  </a:lnTo>
                  <a:lnTo>
                    <a:pt x="45440" y="0"/>
                  </a:lnTo>
                  <a:lnTo>
                    <a:pt x="354609" y="0"/>
                  </a:lnTo>
                  <a:lnTo>
                    <a:pt x="389618" y="20256"/>
                  </a:lnTo>
                  <a:lnTo>
                    <a:pt x="400050" y="45440"/>
                  </a:lnTo>
                  <a:lnTo>
                    <a:pt x="400050" y="354609"/>
                  </a:lnTo>
                  <a:lnTo>
                    <a:pt x="379793" y="389618"/>
                  </a:lnTo>
                  <a:lnTo>
                    <a:pt x="354609" y="400049"/>
                  </a:lnTo>
                  <a:close/>
                </a:path>
              </a:pathLst>
            </a:custGeom>
            <a:solidFill>
              <a:srgbClr val="EBD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5324" y="2305049"/>
              <a:ext cx="390524" cy="39052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90562" y="2300287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0" y="347662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7"/>
                  </a:lnTo>
                  <a:lnTo>
                    <a:pt x="1677" y="38793"/>
                  </a:lnTo>
                  <a:lnTo>
                    <a:pt x="2671" y="35517"/>
                  </a:lnTo>
                  <a:lnTo>
                    <a:pt x="3987" y="32339"/>
                  </a:lnTo>
                  <a:lnTo>
                    <a:pt x="5304" y="29161"/>
                  </a:lnTo>
                  <a:lnTo>
                    <a:pt x="6917" y="26142"/>
                  </a:lnTo>
                  <a:lnTo>
                    <a:pt x="8828" y="23282"/>
                  </a:lnTo>
                  <a:lnTo>
                    <a:pt x="10739" y="20422"/>
                  </a:lnTo>
                  <a:lnTo>
                    <a:pt x="12911" y="17776"/>
                  </a:lnTo>
                  <a:lnTo>
                    <a:pt x="15343" y="15343"/>
                  </a:lnTo>
                  <a:lnTo>
                    <a:pt x="17776" y="12911"/>
                  </a:lnTo>
                  <a:lnTo>
                    <a:pt x="20422" y="10739"/>
                  </a:lnTo>
                  <a:lnTo>
                    <a:pt x="23282" y="8828"/>
                  </a:lnTo>
                  <a:lnTo>
                    <a:pt x="26142" y="6917"/>
                  </a:lnTo>
                  <a:lnTo>
                    <a:pt x="29161" y="5303"/>
                  </a:lnTo>
                  <a:lnTo>
                    <a:pt x="32339" y="3987"/>
                  </a:lnTo>
                  <a:lnTo>
                    <a:pt x="35517" y="2671"/>
                  </a:lnTo>
                  <a:lnTo>
                    <a:pt x="38793" y="1677"/>
                  </a:lnTo>
                  <a:lnTo>
                    <a:pt x="42167" y="1006"/>
                  </a:lnTo>
                  <a:lnTo>
                    <a:pt x="45540" y="335"/>
                  </a:lnTo>
                  <a:lnTo>
                    <a:pt x="48947" y="0"/>
                  </a:lnTo>
                  <a:lnTo>
                    <a:pt x="52387" y="0"/>
                  </a:lnTo>
                  <a:lnTo>
                    <a:pt x="347662" y="0"/>
                  </a:lnTo>
                  <a:lnTo>
                    <a:pt x="351102" y="0"/>
                  </a:lnTo>
                  <a:lnTo>
                    <a:pt x="354508" y="335"/>
                  </a:lnTo>
                  <a:lnTo>
                    <a:pt x="357882" y="1006"/>
                  </a:lnTo>
                  <a:lnTo>
                    <a:pt x="361256" y="1677"/>
                  </a:lnTo>
                  <a:lnTo>
                    <a:pt x="364532" y="2671"/>
                  </a:lnTo>
                  <a:lnTo>
                    <a:pt x="367710" y="3987"/>
                  </a:lnTo>
                  <a:lnTo>
                    <a:pt x="370888" y="5303"/>
                  </a:lnTo>
                  <a:lnTo>
                    <a:pt x="373907" y="6917"/>
                  </a:lnTo>
                  <a:lnTo>
                    <a:pt x="376767" y="8828"/>
                  </a:lnTo>
                  <a:lnTo>
                    <a:pt x="379627" y="10739"/>
                  </a:lnTo>
                  <a:lnTo>
                    <a:pt x="382273" y="12911"/>
                  </a:lnTo>
                  <a:lnTo>
                    <a:pt x="384705" y="15343"/>
                  </a:lnTo>
                  <a:lnTo>
                    <a:pt x="387138" y="17776"/>
                  </a:lnTo>
                  <a:lnTo>
                    <a:pt x="396061" y="32339"/>
                  </a:lnTo>
                  <a:lnTo>
                    <a:pt x="397378" y="35517"/>
                  </a:lnTo>
                  <a:lnTo>
                    <a:pt x="398372" y="38793"/>
                  </a:lnTo>
                  <a:lnTo>
                    <a:pt x="399043" y="42167"/>
                  </a:lnTo>
                  <a:lnTo>
                    <a:pt x="399714" y="45540"/>
                  </a:lnTo>
                  <a:lnTo>
                    <a:pt x="400049" y="48947"/>
                  </a:lnTo>
                  <a:lnTo>
                    <a:pt x="400049" y="52387"/>
                  </a:lnTo>
                  <a:lnTo>
                    <a:pt x="400049" y="347662"/>
                  </a:lnTo>
                  <a:lnTo>
                    <a:pt x="400049" y="351102"/>
                  </a:lnTo>
                  <a:lnTo>
                    <a:pt x="399714" y="354508"/>
                  </a:lnTo>
                  <a:lnTo>
                    <a:pt x="399043" y="357882"/>
                  </a:lnTo>
                  <a:lnTo>
                    <a:pt x="398372" y="361256"/>
                  </a:lnTo>
                  <a:lnTo>
                    <a:pt x="397378" y="364532"/>
                  </a:lnTo>
                  <a:lnTo>
                    <a:pt x="396061" y="367710"/>
                  </a:lnTo>
                  <a:lnTo>
                    <a:pt x="394745" y="370888"/>
                  </a:lnTo>
                  <a:lnTo>
                    <a:pt x="393131" y="373907"/>
                  </a:lnTo>
                  <a:lnTo>
                    <a:pt x="391220" y="376767"/>
                  </a:lnTo>
                  <a:lnTo>
                    <a:pt x="389309" y="379627"/>
                  </a:lnTo>
                  <a:lnTo>
                    <a:pt x="387138" y="382273"/>
                  </a:lnTo>
                  <a:lnTo>
                    <a:pt x="384705" y="384705"/>
                  </a:lnTo>
                  <a:lnTo>
                    <a:pt x="382273" y="387138"/>
                  </a:lnTo>
                  <a:lnTo>
                    <a:pt x="379627" y="389309"/>
                  </a:lnTo>
                  <a:lnTo>
                    <a:pt x="376767" y="391220"/>
                  </a:lnTo>
                  <a:lnTo>
                    <a:pt x="373907" y="393132"/>
                  </a:lnTo>
                  <a:lnTo>
                    <a:pt x="370888" y="394745"/>
                  </a:lnTo>
                  <a:lnTo>
                    <a:pt x="367710" y="396061"/>
                  </a:lnTo>
                  <a:lnTo>
                    <a:pt x="364532" y="397378"/>
                  </a:lnTo>
                  <a:lnTo>
                    <a:pt x="361256" y="398371"/>
                  </a:lnTo>
                  <a:lnTo>
                    <a:pt x="357882" y="399043"/>
                  </a:lnTo>
                  <a:lnTo>
                    <a:pt x="354508" y="399714"/>
                  </a:lnTo>
                  <a:lnTo>
                    <a:pt x="351102" y="400049"/>
                  </a:lnTo>
                  <a:lnTo>
                    <a:pt x="347662" y="400049"/>
                  </a:lnTo>
                  <a:lnTo>
                    <a:pt x="52387" y="400049"/>
                  </a:lnTo>
                  <a:lnTo>
                    <a:pt x="48947" y="400049"/>
                  </a:lnTo>
                  <a:lnTo>
                    <a:pt x="45540" y="399714"/>
                  </a:lnTo>
                  <a:lnTo>
                    <a:pt x="42167" y="399043"/>
                  </a:lnTo>
                  <a:lnTo>
                    <a:pt x="38793" y="398371"/>
                  </a:lnTo>
                  <a:lnTo>
                    <a:pt x="35517" y="397378"/>
                  </a:lnTo>
                  <a:lnTo>
                    <a:pt x="32339" y="396061"/>
                  </a:lnTo>
                  <a:lnTo>
                    <a:pt x="29161" y="394745"/>
                  </a:lnTo>
                  <a:lnTo>
                    <a:pt x="26142" y="393132"/>
                  </a:lnTo>
                  <a:lnTo>
                    <a:pt x="23282" y="391220"/>
                  </a:lnTo>
                  <a:lnTo>
                    <a:pt x="20422" y="389309"/>
                  </a:lnTo>
                  <a:lnTo>
                    <a:pt x="17776" y="387138"/>
                  </a:lnTo>
                  <a:lnTo>
                    <a:pt x="15343" y="384705"/>
                  </a:lnTo>
                  <a:lnTo>
                    <a:pt x="12911" y="382273"/>
                  </a:lnTo>
                  <a:lnTo>
                    <a:pt x="10739" y="379627"/>
                  </a:lnTo>
                  <a:lnTo>
                    <a:pt x="8828" y="376767"/>
                  </a:lnTo>
                  <a:lnTo>
                    <a:pt x="6917" y="373907"/>
                  </a:lnTo>
                  <a:lnTo>
                    <a:pt x="5304" y="370888"/>
                  </a:lnTo>
                  <a:lnTo>
                    <a:pt x="3987" y="367710"/>
                  </a:lnTo>
                  <a:lnTo>
                    <a:pt x="2671" y="364532"/>
                  </a:lnTo>
                  <a:lnTo>
                    <a:pt x="1677" y="361256"/>
                  </a:lnTo>
                  <a:lnTo>
                    <a:pt x="1006" y="357882"/>
                  </a:lnTo>
                  <a:lnTo>
                    <a:pt x="335" y="354508"/>
                  </a:lnTo>
                  <a:lnTo>
                    <a:pt x="0" y="351102"/>
                  </a:lnTo>
                  <a:lnTo>
                    <a:pt x="0" y="347662"/>
                  </a:lnTo>
                  <a:close/>
                </a:path>
              </a:pathLst>
            </a:custGeom>
            <a:ln w="9524">
              <a:solidFill>
                <a:srgbClr val="D6A0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97073" y="2295398"/>
            <a:ext cx="180975" cy="35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50" b="1" spc="130" dirty="0">
                <a:solidFill>
                  <a:srgbClr val="262525"/>
                </a:solidFill>
                <a:latin typeface="Calibri"/>
                <a:cs typeface="Calibri"/>
              </a:rPr>
              <a:t>1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62459" y="2299779"/>
            <a:ext cx="2112010" cy="1759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71525">
              <a:lnSpc>
                <a:spcPct val="1076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262525"/>
                </a:solidFill>
                <a:latin typeface="Calibri"/>
                <a:cs typeface="Calibri"/>
              </a:rPr>
              <a:t>Transfüzyon Reaksiyonlar</a:t>
            </a:r>
            <a:r>
              <a:rPr sz="1800" spc="-10" dirty="0">
                <a:solidFill>
                  <a:srgbClr val="262525"/>
                </a:solidFill>
                <a:latin typeface="Arial Black"/>
                <a:cs typeface="Arial Black"/>
              </a:rPr>
              <a:t>ı</a:t>
            </a:r>
            <a:endParaRPr sz="1800">
              <a:latin typeface="Arial Black"/>
              <a:cs typeface="Arial Black"/>
            </a:endParaRPr>
          </a:p>
          <a:p>
            <a:pPr marL="12700" marR="5080">
              <a:lnSpc>
                <a:spcPct val="151800"/>
              </a:lnSpc>
              <a:spcBef>
                <a:spcPts val="1345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Uyumsuz</a:t>
            </a:r>
            <a:r>
              <a:rPr sz="1400" spc="10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kan</a:t>
            </a:r>
            <a:r>
              <a:rPr sz="1400" spc="7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62525"/>
                </a:solidFill>
                <a:latin typeface="Calibri"/>
                <a:cs typeface="Calibri"/>
              </a:rPr>
              <a:t>grubu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transfüzyonları,</a:t>
            </a:r>
            <a:r>
              <a:rPr sz="1400" spc="21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ciddi</a:t>
            </a:r>
            <a:r>
              <a:rPr sz="1400" spc="7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alerjik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reaksiyonlara</a:t>
            </a:r>
            <a:r>
              <a:rPr sz="1400" spc="3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neden</a:t>
            </a:r>
            <a:r>
              <a:rPr sz="1400" spc="19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olabilir.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667124" y="2295524"/>
            <a:ext cx="409575" cy="409575"/>
            <a:chOff x="3667124" y="2295524"/>
            <a:chExt cx="409575" cy="409575"/>
          </a:xfrm>
        </p:grpSpPr>
        <p:sp>
          <p:nvSpPr>
            <p:cNvPr id="10" name="object 10"/>
            <p:cNvSpPr/>
            <p:nvPr/>
          </p:nvSpPr>
          <p:spPr>
            <a:xfrm>
              <a:off x="3671887" y="2300287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354609" y="400049"/>
                  </a:moveTo>
                  <a:lnTo>
                    <a:pt x="45440" y="400049"/>
                  </a:lnTo>
                  <a:lnTo>
                    <a:pt x="38757" y="398720"/>
                  </a:lnTo>
                  <a:lnTo>
                    <a:pt x="6645" y="374128"/>
                  </a:lnTo>
                  <a:lnTo>
                    <a:pt x="0" y="354609"/>
                  </a:lnTo>
                  <a:lnTo>
                    <a:pt x="0" y="45440"/>
                  </a:lnTo>
                  <a:lnTo>
                    <a:pt x="20255" y="10431"/>
                  </a:lnTo>
                  <a:lnTo>
                    <a:pt x="45440" y="0"/>
                  </a:lnTo>
                  <a:lnTo>
                    <a:pt x="354609" y="0"/>
                  </a:lnTo>
                  <a:lnTo>
                    <a:pt x="389617" y="20256"/>
                  </a:lnTo>
                  <a:lnTo>
                    <a:pt x="400049" y="45440"/>
                  </a:lnTo>
                  <a:lnTo>
                    <a:pt x="400049" y="354609"/>
                  </a:lnTo>
                  <a:lnTo>
                    <a:pt x="379793" y="389618"/>
                  </a:lnTo>
                  <a:lnTo>
                    <a:pt x="354609" y="400049"/>
                  </a:lnTo>
                  <a:close/>
                </a:path>
              </a:pathLst>
            </a:custGeom>
            <a:solidFill>
              <a:srgbClr val="EBD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76650" y="2305049"/>
              <a:ext cx="390523" cy="3905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671887" y="2300287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0" y="347662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7"/>
                  </a:lnTo>
                  <a:lnTo>
                    <a:pt x="1677" y="38793"/>
                  </a:lnTo>
                  <a:lnTo>
                    <a:pt x="2670" y="35517"/>
                  </a:lnTo>
                  <a:lnTo>
                    <a:pt x="3987" y="32339"/>
                  </a:lnTo>
                  <a:lnTo>
                    <a:pt x="5303" y="29161"/>
                  </a:lnTo>
                  <a:lnTo>
                    <a:pt x="6917" y="26142"/>
                  </a:lnTo>
                  <a:lnTo>
                    <a:pt x="8828" y="23282"/>
                  </a:lnTo>
                  <a:lnTo>
                    <a:pt x="10740" y="20422"/>
                  </a:lnTo>
                  <a:lnTo>
                    <a:pt x="12911" y="17776"/>
                  </a:lnTo>
                  <a:lnTo>
                    <a:pt x="15344" y="15343"/>
                  </a:lnTo>
                  <a:lnTo>
                    <a:pt x="17776" y="12911"/>
                  </a:lnTo>
                  <a:lnTo>
                    <a:pt x="20422" y="10739"/>
                  </a:lnTo>
                  <a:lnTo>
                    <a:pt x="23282" y="8828"/>
                  </a:lnTo>
                  <a:lnTo>
                    <a:pt x="26142" y="6917"/>
                  </a:lnTo>
                  <a:lnTo>
                    <a:pt x="29161" y="5303"/>
                  </a:lnTo>
                  <a:lnTo>
                    <a:pt x="32339" y="3987"/>
                  </a:lnTo>
                  <a:lnTo>
                    <a:pt x="35517" y="2671"/>
                  </a:lnTo>
                  <a:lnTo>
                    <a:pt x="38793" y="1677"/>
                  </a:lnTo>
                  <a:lnTo>
                    <a:pt x="42167" y="1006"/>
                  </a:lnTo>
                  <a:lnTo>
                    <a:pt x="45541" y="335"/>
                  </a:lnTo>
                  <a:lnTo>
                    <a:pt x="48947" y="0"/>
                  </a:lnTo>
                  <a:lnTo>
                    <a:pt x="52387" y="0"/>
                  </a:lnTo>
                  <a:lnTo>
                    <a:pt x="347662" y="0"/>
                  </a:lnTo>
                  <a:lnTo>
                    <a:pt x="351102" y="0"/>
                  </a:lnTo>
                  <a:lnTo>
                    <a:pt x="354509" y="335"/>
                  </a:lnTo>
                  <a:lnTo>
                    <a:pt x="376767" y="8828"/>
                  </a:lnTo>
                  <a:lnTo>
                    <a:pt x="379627" y="10739"/>
                  </a:lnTo>
                  <a:lnTo>
                    <a:pt x="391220" y="23282"/>
                  </a:lnTo>
                  <a:lnTo>
                    <a:pt x="393132" y="26142"/>
                  </a:lnTo>
                  <a:lnTo>
                    <a:pt x="400050" y="52387"/>
                  </a:lnTo>
                  <a:lnTo>
                    <a:pt x="400050" y="347662"/>
                  </a:lnTo>
                  <a:lnTo>
                    <a:pt x="391220" y="376767"/>
                  </a:lnTo>
                  <a:lnTo>
                    <a:pt x="389309" y="379627"/>
                  </a:lnTo>
                  <a:lnTo>
                    <a:pt x="387138" y="382273"/>
                  </a:lnTo>
                  <a:lnTo>
                    <a:pt x="384706" y="384705"/>
                  </a:lnTo>
                  <a:lnTo>
                    <a:pt x="382273" y="387138"/>
                  </a:lnTo>
                  <a:lnTo>
                    <a:pt x="379627" y="389309"/>
                  </a:lnTo>
                  <a:lnTo>
                    <a:pt x="376767" y="391220"/>
                  </a:lnTo>
                  <a:lnTo>
                    <a:pt x="373907" y="393132"/>
                  </a:lnTo>
                  <a:lnTo>
                    <a:pt x="370888" y="394745"/>
                  </a:lnTo>
                  <a:lnTo>
                    <a:pt x="367710" y="396061"/>
                  </a:lnTo>
                  <a:lnTo>
                    <a:pt x="364532" y="397378"/>
                  </a:lnTo>
                  <a:lnTo>
                    <a:pt x="361256" y="398371"/>
                  </a:lnTo>
                  <a:lnTo>
                    <a:pt x="357882" y="399043"/>
                  </a:lnTo>
                  <a:lnTo>
                    <a:pt x="354509" y="399714"/>
                  </a:lnTo>
                  <a:lnTo>
                    <a:pt x="351102" y="400049"/>
                  </a:lnTo>
                  <a:lnTo>
                    <a:pt x="347662" y="400049"/>
                  </a:lnTo>
                  <a:lnTo>
                    <a:pt x="52387" y="400049"/>
                  </a:lnTo>
                  <a:lnTo>
                    <a:pt x="48947" y="400049"/>
                  </a:lnTo>
                  <a:lnTo>
                    <a:pt x="45541" y="399714"/>
                  </a:lnTo>
                  <a:lnTo>
                    <a:pt x="42167" y="399043"/>
                  </a:lnTo>
                  <a:lnTo>
                    <a:pt x="38793" y="398371"/>
                  </a:lnTo>
                  <a:lnTo>
                    <a:pt x="35517" y="397378"/>
                  </a:lnTo>
                  <a:lnTo>
                    <a:pt x="32339" y="396061"/>
                  </a:lnTo>
                  <a:lnTo>
                    <a:pt x="29161" y="394745"/>
                  </a:lnTo>
                  <a:lnTo>
                    <a:pt x="26142" y="393132"/>
                  </a:lnTo>
                  <a:lnTo>
                    <a:pt x="23282" y="391220"/>
                  </a:lnTo>
                  <a:lnTo>
                    <a:pt x="20422" y="389309"/>
                  </a:lnTo>
                  <a:lnTo>
                    <a:pt x="17776" y="387138"/>
                  </a:lnTo>
                  <a:lnTo>
                    <a:pt x="15344" y="384705"/>
                  </a:lnTo>
                  <a:lnTo>
                    <a:pt x="12911" y="382273"/>
                  </a:lnTo>
                  <a:lnTo>
                    <a:pt x="1006" y="357882"/>
                  </a:lnTo>
                  <a:lnTo>
                    <a:pt x="335" y="354508"/>
                  </a:lnTo>
                  <a:lnTo>
                    <a:pt x="0" y="351102"/>
                  </a:lnTo>
                  <a:lnTo>
                    <a:pt x="0" y="347662"/>
                  </a:lnTo>
                  <a:close/>
                </a:path>
              </a:pathLst>
            </a:custGeom>
            <a:ln w="9524">
              <a:solidFill>
                <a:srgbClr val="D6A0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776910" y="2295398"/>
            <a:ext cx="180975" cy="35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50" b="1" spc="130" dirty="0">
                <a:solidFill>
                  <a:srgbClr val="262525"/>
                </a:solidFill>
                <a:latin typeface="Calibri"/>
                <a:cs typeface="Calibri"/>
              </a:rPr>
              <a:t>2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42296" y="2299779"/>
            <a:ext cx="1979930" cy="1759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6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262525"/>
                </a:solidFill>
                <a:latin typeface="Calibri"/>
                <a:cs typeface="Calibri"/>
              </a:rPr>
              <a:t>Gebe</a:t>
            </a:r>
            <a:r>
              <a:rPr sz="1800" b="1" spc="-7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262525"/>
                </a:solidFill>
                <a:latin typeface="Calibri"/>
                <a:cs typeface="Calibri"/>
              </a:rPr>
              <a:t>Kad</a:t>
            </a:r>
            <a:r>
              <a:rPr sz="1800" spc="-10" dirty="0">
                <a:solidFill>
                  <a:srgbClr val="262525"/>
                </a:solidFill>
                <a:latin typeface="Arial Black"/>
                <a:cs typeface="Arial Black"/>
              </a:rPr>
              <a:t>ı</a:t>
            </a:r>
            <a:r>
              <a:rPr sz="1800" b="1" spc="-10" dirty="0">
                <a:solidFill>
                  <a:srgbClr val="262525"/>
                </a:solidFill>
                <a:latin typeface="Calibri"/>
                <a:cs typeface="Calibri"/>
              </a:rPr>
              <a:t>nlarda </a:t>
            </a:r>
            <a:r>
              <a:rPr sz="1800" b="1" dirty="0">
                <a:solidFill>
                  <a:srgbClr val="262525"/>
                </a:solidFill>
                <a:latin typeface="Calibri"/>
                <a:cs typeface="Calibri"/>
              </a:rPr>
              <a:t>Rhesus</a:t>
            </a:r>
            <a:r>
              <a:rPr sz="1800" b="1" spc="16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800" b="1" spc="-55" dirty="0">
                <a:solidFill>
                  <a:srgbClr val="262525"/>
                </a:solidFill>
                <a:latin typeface="Calibri"/>
                <a:cs typeface="Calibri"/>
              </a:rPr>
              <a:t>Uyu</a:t>
            </a:r>
            <a:r>
              <a:rPr sz="1800" spc="-55" dirty="0">
                <a:solidFill>
                  <a:srgbClr val="262525"/>
                </a:solidFill>
                <a:latin typeface="Arial Black"/>
                <a:cs typeface="Arial Black"/>
              </a:rPr>
              <a:t>ş</a:t>
            </a:r>
            <a:r>
              <a:rPr sz="1800" b="1" spc="-55" dirty="0">
                <a:solidFill>
                  <a:srgbClr val="262525"/>
                </a:solidFill>
                <a:latin typeface="Calibri"/>
                <a:cs typeface="Calibri"/>
              </a:rPr>
              <a:t>mazl</a:t>
            </a:r>
            <a:r>
              <a:rPr sz="1800" spc="-55" dirty="0">
                <a:solidFill>
                  <a:srgbClr val="262525"/>
                </a:solidFill>
                <a:latin typeface="Arial Black"/>
                <a:cs typeface="Arial Black"/>
              </a:rPr>
              <a:t>ığı</a:t>
            </a:r>
            <a:endParaRPr sz="1800">
              <a:latin typeface="Arial Black"/>
              <a:cs typeface="Arial Black"/>
            </a:endParaRPr>
          </a:p>
          <a:p>
            <a:pPr marL="12700" marR="34290">
              <a:lnSpc>
                <a:spcPct val="151800"/>
              </a:lnSpc>
              <a:spcBef>
                <a:spcPts val="1345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Rh</a:t>
            </a:r>
            <a:r>
              <a:rPr sz="1400" spc="9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uyumsuzluğu,</a:t>
            </a:r>
            <a:r>
              <a:rPr sz="1400" spc="5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bebekte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hemolitik</a:t>
            </a:r>
            <a:r>
              <a:rPr sz="1400" spc="13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hastalık</a:t>
            </a:r>
            <a:r>
              <a:rPr sz="1400" spc="13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62525"/>
                </a:solidFill>
                <a:latin typeface="Calibri"/>
                <a:cs typeface="Calibri"/>
              </a:rPr>
              <a:t>riski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oluşturabilir.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85799" y="4419599"/>
            <a:ext cx="409575" cy="409575"/>
            <a:chOff x="685799" y="4419599"/>
            <a:chExt cx="409575" cy="409575"/>
          </a:xfrm>
        </p:grpSpPr>
        <p:sp>
          <p:nvSpPr>
            <p:cNvPr id="16" name="object 16"/>
            <p:cNvSpPr/>
            <p:nvPr/>
          </p:nvSpPr>
          <p:spPr>
            <a:xfrm>
              <a:off x="690562" y="4424362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354609" y="400049"/>
                  </a:moveTo>
                  <a:lnTo>
                    <a:pt x="45440" y="400049"/>
                  </a:lnTo>
                  <a:lnTo>
                    <a:pt x="38757" y="398719"/>
                  </a:lnTo>
                  <a:lnTo>
                    <a:pt x="6646" y="374127"/>
                  </a:lnTo>
                  <a:lnTo>
                    <a:pt x="0" y="354609"/>
                  </a:lnTo>
                  <a:lnTo>
                    <a:pt x="0" y="45440"/>
                  </a:lnTo>
                  <a:lnTo>
                    <a:pt x="20256" y="10431"/>
                  </a:lnTo>
                  <a:lnTo>
                    <a:pt x="45440" y="0"/>
                  </a:lnTo>
                  <a:lnTo>
                    <a:pt x="354609" y="0"/>
                  </a:lnTo>
                  <a:lnTo>
                    <a:pt x="389618" y="20255"/>
                  </a:lnTo>
                  <a:lnTo>
                    <a:pt x="400050" y="45440"/>
                  </a:lnTo>
                  <a:lnTo>
                    <a:pt x="400050" y="354609"/>
                  </a:lnTo>
                  <a:lnTo>
                    <a:pt x="379793" y="389617"/>
                  </a:lnTo>
                  <a:lnTo>
                    <a:pt x="354609" y="400049"/>
                  </a:lnTo>
                  <a:close/>
                </a:path>
              </a:pathLst>
            </a:custGeom>
            <a:solidFill>
              <a:srgbClr val="EBD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5324" y="4429124"/>
              <a:ext cx="390524" cy="39052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90562" y="4424362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0" y="347662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6"/>
                  </a:lnTo>
                  <a:lnTo>
                    <a:pt x="1677" y="38792"/>
                  </a:lnTo>
                  <a:lnTo>
                    <a:pt x="2671" y="35517"/>
                  </a:lnTo>
                  <a:lnTo>
                    <a:pt x="3987" y="32338"/>
                  </a:lnTo>
                  <a:lnTo>
                    <a:pt x="5304" y="29160"/>
                  </a:lnTo>
                  <a:lnTo>
                    <a:pt x="15343" y="15343"/>
                  </a:lnTo>
                  <a:lnTo>
                    <a:pt x="17776" y="12911"/>
                  </a:lnTo>
                  <a:lnTo>
                    <a:pt x="20422" y="10739"/>
                  </a:lnTo>
                  <a:lnTo>
                    <a:pt x="23282" y="8828"/>
                  </a:lnTo>
                  <a:lnTo>
                    <a:pt x="26142" y="6917"/>
                  </a:lnTo>
                  <a:lnTo>
                    <a:pt x="29161" y="5303"/>
                  </a:lnTo>
                  <a:lnTo>
                    <a:pt x="32339" y="3987"/>
                  </a:lnTo>
                  <a:lnTo>
                    <a:pt x="35517" y="2671"/>
                  </a:lnTo>
                  <a:lnTo>
                    <a:pt x="38793" y="1677"/>
                  </a:lnTo>
                  <a:lnTo>
                    <a:pt x="42167" y="1006"/>
                  </a:lnTo>
                  <a:lnTo>
                    <a:pt x="45540" y="335"/>
                  </a:lnTo>
                  <a:lnTo>
                    <a:pt x="48947" y="0"/>
                  </a:lnTo>
                  <a:lnTo>
                    <a:pt x="52387" y="0"/>
                  </a:lnTo>
                  <a:lnTo>
                    <a:pt x="347662" y="0"/>
                  </a:lnTo>
                  <a:lnTo>
                    <a:pt x="351102" y="0"/>
                  </a:lnTo>
                  <a:lnTo>
                    <a:pt x="354508" y="335"/>
                  </a:lnTo>
                  <a:lnTo>
                    <a:pt x="357882" y="1006"/>
                  </a:lnTo>
                  <a:lnTo>
                    <a:pt x="361256" y="1677"/>
                  </a:lnTo>
                  <a:lnTo>
                    <a:pt x="364532" y="2671"/>
                  </a:lnTo>
                  <a:lnTo>
                    <a:pt x="367710" y="3987"/>
                  </a:lnTo>
                  <a:lnTo>
                    <a:pt x="370888" y="5303"/>
                  </a:lnTo>
                  <a:lnTo>
                    <a:pt x="373907" y="6917"/>
                  </a:lnTo>
                  <a:lnTo>
                    <a:pt x="376767" y="8828"/>
                  </a:lnTo>
                  <a:lnTo>
                    <a:pt x="379627" y="10739"/>
                  </a:lnTo>
                  <a:lnTo>
                    <a:pt x="396061" y="32338"/>
                  </a:lnTo>
                  <a:lnTo>
                    <a:pt x="397378" y="35517"/>
                  </a:lnTo>
                  <a:lnTo>
                    <a:pt x="398372" y="38792"/>
                  </a:lnTo>
                  <a:lnTo>
                    <a:pt x="399043" y="42166"/>
                  </a:lnTo>
                  <a:lnTo>
                    <a:pt x="399714" y="45540"/>
                  </a:lnTo>
                  <a:lnTo>
                    <a:pt x="400049" y="48947"/>
                  </a:lnTo>
                  <a:lnTo>
                    <a:pt x="400049" y="52387"/>
                  </a:lnTo>
                  <a:lnTo>
                    <a:pt x="400049" y="347662"/>
                  </a:lnTo>
                  <a:lnTo>
                    <a:pt x="400049" y="351102"/>
                  </a:lnTo>
                  <a:lnTo>
                    <a:pt x="399714" y="354508"/>
                  </a:lnTo>
                  <a:lnTo>
                    <a:pt x="399043" y="357882"/>
                  </a:lnTo>
                  <a:lnTo>
                    <a:pt x="398372" y="361256"/>
                  </a:lnTo>
                  <a:lnTo>
                    <a:pt x="397378" y="364531"/>
                  </a:lnTo>
                  <a:lnTo>
                    <a:pt x="396061" y="367709"/>
                  </a:lnTo>
                  <a:lnTo>
                    <a:pt x="394745" y="370887"/>
                  </a:lnTo>
                  <a:lnTo>
                    <a:pt x="393131" y="373906"/>
                  </a:lnTo>
                  <a:lnTo>
                    <a:pt x="391220" y="376766"/>
                  </a:lnTo>
                  <a:lnTo>
                    <a:pt x="389309" y="379626"/>
                  </a:lnTo>
                  <a:lnTo>
                    <a:pt x="354508" y="399714"/>
                  </a:lnTo>
                  <a:lnTo>
                    <a:pt x="347662" y="400049"/>
                  </a:lnTo>
                  <a:lnTo>
                    <a:pt x="52387" y="400049"/>
                  </a:lnTo>
                  <a:lnTo>
                    <a:pt x="15343" y="384705"/>
                  </a:lnTo>
                  <a:lnTo>
                    <a:pt x="3987" y="367709"/>
                  </a:lnTo>
                  <a:lnTo>
                    <a:pt x="2671" y="364531"/>
                  </a:lnTo>
                  <a:lnTo>
                    <a:pt x="1677" y="361255"/>
                  </a:lnTo>
                  <a:lnTo>
                    <a:pt x="1006" y="357882"/>
                  </a:lnTo>
                  <a:lnTo>
                    <a:pt x="335" y="354508"/>
                  </a:lnTo>
                  <a:lnTo>
                    <a:pt x="0" y="351102"/>
                  </a:lnTo>
                  <a:lnTo>
                    <a:pt x="0" y="347662"/>
                  </a:lnTo>
                  <a:close/>
                </a:path>
              </a:pathLst>
            </a:custGeom>
            <a:ln w="9524">
              <a:solidFill>
                <a:srgbClr val="D6A0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97073" y="4419472"/>
            <a:ext cx="180975" cy="35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50" b="1" spc="130" dirty="0">
                <a:solidFill>
                  <a:srgbClr val="262525"/>
                </a:solidFill>
                <a:latin typeface="Calibri"/>
                <a:cs typeface="Calibri"/>
              </a:rPr>
              <a:t>3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62459" y="4445952"/>
            <a:ext cx="4748530" cy="7848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00" b="1" spc="50" dirty="0">
                <a:solidFill>
                  <a:srgbClr val="262525"/>
                </a:solidFill>
                <a:latin typeface="Calibri"/>
                <a:cs typeface="Calibri"/>
              </a:rPr>
              <a:t>Kan</a:t>
            </a:r>
            <a:r>
              <a:rPr sz="1800" b="1" spc="-3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262525"/>
                </a:solidFill>
                <a:latin typeface="Calibri"/>
                <a:cs typeface="Calibri"/>
              </a:rPr>
              <a:t>Hastal</a:t>
            </a:r>
            <a:r>
              <a:rPr sz="1800" spc="-10" dirty="0">
                <a:solidFill>
                  <a:srgbClr val="262525"/>
                </a:solidFill>
                <a:latin typeface="Arial Black"/>
                <a:cs typeface="Arial Black"/>
              </a:rPr>
              <a:t>ı</a:t>
            </a:r>
            <a:r>
              <a:rPr sz="1800" b="1" spc="-10" dirty="0">
                <a:solidFill>
                  <a:srgbClr val="262525"/>
                </a:solidFill>
                <a:latin typeface="Calibri"/>
                <a:cs typeface="Calibri"/>
              </a:rPr>
              <a:t>klar</a:t>
            </a:r>
            <a:r>
              <a:rPr sz="1800" spc="-10" dirty="0">
                <a:solidFill>
                  <a:srgbClr val="262525"/>
                </a:solidFill>
                <a:latin typeface="Arial Black"/>
                <a:cs typeface="Arial Black"/>
              </a:rPr>
              <a:t>ı</a:t>
            </a:r>
            <a:endParaRPr sz="18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2140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Bazı</a:t>
            </a:r>
            <a:r>
              <a:rPr sz="1400" spc="4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kan</a:t>
            </a:r>
            <a:r>
              <a:rPr sz="1400" spc="7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hastalıkları,</a:t>
            </a:r>
            <a:r>
              <a:rPr sz="1400" spc="4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belirli</a:t>
            </a:r>
            <a:r>
              <a:rPr sz="1400" spc="-5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kan</a:t>
            </a:r>
            <a:r>
              <a:rPr sz="1400" spc="7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grupları</a:t>
            </a:r>
            <a:r>
              <a:rPr sz="1400" spc="4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ile</a:t>
            </a:r>
            <a:r>
              <a:rPr sz="1400" spc="7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daha</a:t>
            </a:r>
            <a:r>
              <a:rPr sz="1400" spc="-5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sık</a:t>
            </a:r>
            <a:r>
              <a:rPr sz="1400" spc="7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ilişkilendirilir.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43750" y="0"/>
            <a:ext cx="4286249" cy="6000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5866" y="627284"/>
            <a:ext cx="3328035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05" dirty="0">
                <a:latin typeface="Calibri"/>
                <a:cs typeface="Calibri"/>
              </a:rPr>
              <a:t>Kan</a:t>
            </a:r>
            <a:r>
              <a:rPr spc="-140" dirty="0">
                <a:latin typeface="Calibri"/>
                <a:cs typeface="Calibri"/>
              </a:rPr>
              <a:t> </a:t>
            </a:r>
            <a:r>
              <a:rPr spc="55" dirty="0">
                <a:latin typeface="Calibri"/>
                <a:cs typeface="Calibri"/>
              </a:rPr>
              <a:t>Grubu</a:t>
            </a:r>
            <a:r>
              <a:rPr spc="-135" dirty="0">
                <a:latin typeface="Calibri"/>
                <a:cs typeface="Calibri"/>
              </a:rPr>
              <a:t> </a:t>
            </a:r>
            <a:r>
              <a:rPr spc="60" dirty="0">
                <a:latin typeface="Calibri"/>
                <a:cs typeface="Calibri"/>
              </a:rPr>
              <a:t>Diyeti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75866" y="1781048"/>
            <a:ext cx="1511300" cy="35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50" b="1" spc="50" dirty="0">
                <a:solidFill>
                  <a:srgbClr val="FF33BE"/>
                </a:solidFill>
                <a:latin typeface="Calibri"/>
                <a:cs typeface="Calibri"/>
              </a:rPr>
              <a:t>Kan </a:t>
            </a:r>
            <a:r>
              <a:rPr sz="2150" b="1" dirty="0">
                <a:solidFill>
                  <a:srgbClr val="FF33BE"/>
                </a:solidFill>
                <a:latin typeface="Calibri"/>
                <a:cs typeface="Calibri"/>
              </a:rPr>
              <a:t>Grubu</a:t>
            </a:r>
            <a:r>
              <a:rPr sz="2150" b="1" spc="60" dirty="0">
                <a:solidFill>
                  <a:srgbClr val="FF33BE"/>
                </a:solidFill>
                <a:latin typeface="Calibri"/>
                <a:cs typeface="Calibri"/>
              </a:rPr>
              <a:t> </a:t>
            </a:r>
            <a:r>
              <a:rPr sz="2150" b="1" spc="40" dirty="0">
                <a:solidFill>
                  <a:srgbClr val="FF33BE"/>
                </a:solidFill>
                <a:latin typeface="Calibri"/>
                <a:cs typeface="Calibri"/>
              </a:rPr>
              <a:t>A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28749" y="258127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28749" y="300037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667123" y="2472182"/>
            <a:ext cx="1361440" cy="13208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Bol</a:t>
            </a:r>
            <a:r>
              <a:rPr sz="1400" spc="8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sebze</a:t>
            </a:r>
            <a:r>
              <a:rPr sz="1400" spc="12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tüketin.</a:t>
            </a:r>
            <a:endParaRPr sz="1400">
              <a:latin typeface="Calibri"/>
              <a:cs typeface="Calibri"/>
            </a:endParaRPr>
          </a:p>
          <a:p>
            <a:pPr marL="12700" marR="90805">
              <a:lnSpc>
                <a:spcPct val="154000"/>
              </a:lnSpc>
              <a:spcBef>
                <a:spcPts val="710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Et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ve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süt</a:t>
            </a:r>
            <a:r>
              <a:rPr sz="1400" spc="-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ürünleri tüketimini sınırlandırın.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28749" y="407669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667123" y="3862298"/>
            <a:ext cx="1183640" cy="6731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51800"/>
              </a:lnSpc>
              <a:spcBef>
                <a:spcPts val="90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Kepekli</a:t>
            </a:r>
            <a:r>
              <a:rPr sz="1400" spc="17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tahılları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tercih</a:t>
            </a:r>
            <a:r>
              <a:rPr sz="1400" spc="5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edin.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59633" y="1781048"/>
            <a:ext cx="1512570" cy="35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50" b="1" spc="50" dirty="0">
                <a:solidFill>
                  <a:srgbClr val="FF33BE"/>
                </a:solidFill>
                <a:latin typeface="Calibri"/>
                <a:cs typeface="Calibri"/>
              </a:rPr>
              <a:t>Kan</a:t>
            </a:r>
            <a:r>
              <a:rPr sz="2150" b="1" spc="60" dirty="0">
                <a:solidFill>
                  <a:srgbClr val="FF33BE"/>
                </a:solidFill>
                <a:latin typeface="Calibri"/>
                <a:cs typeface="Calibri"/>
              </a:rPr>
              <a:t> </a:t>
            </a:r>
            <a:r>
              <a:rPr sz="2150" b="1" dirty="0">
                <a:solidFill>
                  <a:srgbClr val="FF33BE"/>
                </a:solidFill>
                <a:latin typeface="Calibri"/>
                <a:cs typeface="Calibri"/>
              </a:rPr>
              <a:t>Grubu</a:t>
            </a:r>
            <a:r>
              <a:rPr sz="2150" b="1" spc="55" dirty="0">
                <a:solidFill>
                  <a:srgbClr val="FF33BE"/>
                </a:solidFill>
                <a:latin typeface="Calibri"/>
                <a:cs typeface="Calibri"/>
              </a:rPr>
              <a:t> </a:t>
            </a:r>
            <a:r>
              <a:rPr sz="2150" b="1" spc="150" dirty="0">
                <a:solidFill>
                  <a:srgbClr val="FF33BE"/>
                </a:solidFill>
                <a:latin typeface="Calibri"/>
                <a:cs typeface="Calibri"/>
              </a:rPr>
              <a:t>B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05224" y="258127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05224" y="332422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05224" y="440054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950890" y="2366873"/>
            <a:ext cx="1547495" cy="2825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39115">
              <a:lnSpc>
                <a:spcPct val="151800"/>
              </a:lnSpc>
              <a:spcBef>
                <a:spcPts val="90"/>
              </a:spcBef>
            </a:pPr>
            <a:r>
              <a:rPr sz="1400" spc="-20" dirty="0">
                <a:solidFill>
                  <a:srgbClr val="262525"/>
                </a:solidFill>
                <a:latin typeface="Calibri"/>
                <a:cs typeface="Calibri"/>
              </a:rPr>
              <a:t>Yeşil</a:t>
            </a:r>
            <a:r>
              <a:rPr sz="1400" spc="-5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sebzeler tüketin.</a:t>
            </a:r>
            <a:endParaRPr sz="1400">
              <a:latin typeface="Calibri"/>
              <a:cs typeface="Calibri"/>
            </a:endParaRPr>
          </a:p>
          <a:p>
            <a:pPr marL="12700" marR="288290">
              <a:lnSpc>
                <a:spcPct val="154000"/>
              </a:lnSpc>
              <a:spcBef>
                <a:spcPts val="715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Kırmızı</a:t>
            </a:r>
            <a:r>
              <a:rPr sz="1400" spc="8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eti,</a:t>
            </a:r>
            <a:r>
              <a:rPr sz="1400" spc="7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62525"/>
                </a:solidFill>
                <a:latin typeface="Calibri"/>
                <a:cs typeface="Calibri"/>
              </a:rPr>
              <a:t>tavuk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yerine</a:t>
            </a:r>
            <a:r>
              <a:rPr sz="1400" spc="6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daha</a:t>
            </a:r>
            <a:r>
              <a:rPr sz="1400" spc="-5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30" dirty="0">
                <a:solidFill>
                  <a:srgbClr val="262525"/>
                </a:solidFill>
                <a:latin typeface="Calibri"/>
                <a:cs typeface="Calibri"/>
              </a:rPr>
              <a:t>çok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balık</a:t>
            </a:r>
            <a:r>
              <a:rPr sz="1400" spc="9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tüketin.</a:t>
            </a:r>
            <a:endParaRPr sz="1400">
              <a:latin typeface="Calibri"/>
              <a:cs typeface="Calibri"/>
            </a:endParaRPr>
          </a:p>
          <a:p>
            <a:pPr marL="12700" marR="5080">
              <a:lnSpc>
                <a:spcPct val="154000"/>
              </a:lnSpc>
              <a:spcBef>
                <a:spcPts val="710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Süt</a:t>
            </a:r>
            <a:r>
              <a:rPr sz="1400" spc="4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ürünlerinden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yoğurt</a:t>
            </a:r>
            <a:r>
              <a:rPr sz="1400" spc="3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ve</a:t>
            </a:r>
            <a:r>
              <a:rPr sz="1400" spc="3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sütü</a:t>
            </a:r>
            <a:r>
              <a:rPr sz="1400" spc="-5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tercih edin.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43401" y="1781048"/>
            <a:ext cx="1687830" cy="35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50" b="1" spc="50" dirty="0">
                <a:solidFill>
                  <a:srgbClr val="FF33BE"/>
                </a:solidFill>
                <a:latin typeface="Calibri"/>
                <a:cs typeface="Calibri"/>
              </a:rPr>
              <a:t>Kan</a:t>
            </a:r>
            <a:r>
              <a:rPr sz="2150" b="1" spc="60" dirty="0">
                <a:solidFill>
                  <a:srgbClr val="FF33BE"/>
                </a:solidFill>
                <a:latin typeface="Calibri"/>
                <a:cs typeface="Calibri"/>
              </a:rPr>
              <a:t> </a:t>
            </a:r>
            <a:r>
              <a:rPr sz="2150" b="1" dirty="0">
                <a:solidFill>
                  <a:srgbClr val="FF33BE"/>
                </a:solidFill>
                <a:latin typeface="Calibri"/>
                <a:cs typeface="Calibri"/>
              </a:rPr>
              <a:t>Grubu</a:t>
            </a:r>
            <a:r>
              <a:rPr sz="2150" b="1" spc="55" dirty="0">
                <a:solidFill>
                  <a:srgbClr val="FF33BE"/>
                </a:solidFill>
                <a:latin typeface="Calibri"/>
                <a:cs typeface="Calibri"/>
              </a:rPr>
              <a:t> </a:t>
            </a:r>
            <a:r>
              <a:rPr sz="2150" b="1" spc="110" dirty="0">
                <a:solidFill>
                  <a:srgbClr val="FF33BE"/>
                </a:solidFill>
                <a:latin typeface="Calibri"/>
                <a:cs typeface="Calibri"/>
              </a:rPr>
              <a:t>AB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991223" y="258127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991223" y="332422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991223" y="440054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234657" y="2366873"/>
            <a:ext cx="1502410" cy="2825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51800"/>
              </a:lnSpc>
              <a:spcBef>
                <a:spcPts val="90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Süt ve süt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ürünlerini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tercih</a:t>
            </a:r>
            <a:r>
              <a:rPr sz="1400" spc="5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edin.</a:t>
            </a:r>
            <a:endParaRPr sz="1400">
              <a:latin typeface="Calibri"/>
              <a:cs typeface="Calibri"/>
            </a:endParaRPr>
          </a:p>
          <a:p>
            <a:pPr marL="12700" marR="85725">
              <a:lnSpc>
                <a:spcPct val="154000"/>
              </a:lnSpc>
              <a:spcBef>
                <a:spcPts val="715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Kırmızı</a:t>
            </a:r>
            <a:r>
              <a:rPr sz="1400" spc="6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ve</a:t>
            </a:r>
            <a:r>
              <a:rPr sz="1400" spc="9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beyaz</a:t>
            </a:r>
            <a:r>
              <a:rPr sz="1400" spc="13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262525"/>
                </a:solidFill>
                <a:latin typeface="Calibri"/>
                <a:cs typeface="Calibri"/>
              </a:rPr>
              <a:t>et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ile</a:t>
            </a:r>
            <a:r>
              <a:rPr sz="1400" spc="-6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balık tüketebilirsiniz.</a:t>
            </a:r>
            <a:endParaRPr sz="1400">
              <a:latin typeface="Calibri"/>
              <a:cs typeface="Calibri"/>
            </a:endParaRPr>
          </a:p>
          <a:p>
            <a:pPr marL="12700" marR="485140">
              <a:lnSpc>
                <a:spcPct val="154000"/>
              </a:lnSpc>
              <a:spcBef>
                <a:spcPts val="710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Yoğun</a:t>
            </a:r>
            <a:r>
              <a:rPr sz="1400" spc="-2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soslu yemeklerden kaçının.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27169" y="1781048"/>
            <a:ext cx="1488440" cy="35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50" b="1" spc="50" dirty="0">
                <a:solidFill>
                  <a:srgbClr val="FF33BE"/>
                </a:solidFill>
                <a:latin typeface="Calibri"/>
                <a:cs typeface="Calibri"/>
              </a:rPr>
              <a:t>Kan</a:t>
            </a:r>
            <a:r>
              <a:rPr sz="2150" b="1" spc="60" dirty="0">
                <a:solidFill>
                  <a:srgbClr val="FF33BE"/>
                </a:solidFill>
                <a:latin typeface="Calibri"/>
                <a:cs typeface="Calibri"/>
              </a:rPr>
              <a:t> </a:t>
            </a:r>
            <a:r>
              <a:rPr sz="2150" b="1" dirty="0">
                <a:solidFill>
                  <a:srgbClr val="FF33BE"/>
                </a:solidFill>
                <a:latin typeface="Calibri"/>
                <a:cs typeface="Calibri"/>
              </a:rPr>
              <a:t>Grubu</a:t>
            </a:r>
            <a:r>
              <a:rPr sz="2150" b="1" spc="55" dirty="0">
                <a:solidFill>
                  <a:srgbClr val="FF33BE"/>
                </a:solidFill>
                <a:latin typeface="Calibri"/>
                <a:cs typeface="Calibri"/>
              </a:rPr>
              <a:t> </a:t>
            </a:r>
            <a:r>
              <a:rPr sz="2150" b="1" spc="80" dirty="0">
                <a:solidFill>
                  <a:srgbClr val="FF33BE"/>
                </a:solidFill>
                <a:latin typeface="Calibri"/>
                <a:cs typeface="Calibri"/>
              </a:rPr>
              <a:t>0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277223" y="258127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39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77223" y="300037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39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277223" y="374332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39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8518425" y="2472182"/>
            <a:ext cx="1572260" cy="20637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Et</a:t>
            </a:r>
            <a:r>
              <a:rPr sz="1400" spc="8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tüketimini</a:t>
            </a:r>
            <a:r>
              <a:rPr sz="1400" spc="-5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arttırın.</a:t>
            </a:r>
            <a:endParaRPr sz="1400">
              <a:latin typeface="Calibri"/>
              <a:cs typeface="Calibri"/>
            </a:endParaRPr>
          </a:p>
          <a:p>
            <a:pPr marL="12700" marR="238760">
              <a:lnSpc>
                <a:spcPct val="151800"/>
              </a:lnSpc>
              <a:spcBef>
                <a:spcPts val="745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Az</a:t>
            </a:r>
            <a:r>
              <a:rPr sz="1400" spc="-4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45" dirty="0">
                <a:solidFill>
                  <a:srgbClr val="262525"/>
                </a:solidFill>
                <a:latin typeface="Calibri"/>
                <a:cs typeface="Calibri"/>
              </a:rPr>
              <a:t>kepekli</a:t>
            </a:r>
            <a:r>
              <a:rPr sz="1400" spc="-13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tahıllar tüketin.</a:t>
            </a:r>
            <a:endParaRPr sz="1400">
              <a:latin typeface="Calibri"/>
              <a:cs typeface="Calibri"/>
            </a:endParaRPr>
          </a:p>
          <a:p>
            <a:pPr marL="12700" marR="577215">
              <a:lnSpc>
                <a:spcPct val="154000"/>
              </a:lnSpc>
              <a:spcBef>
                <a:spcPts val="715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Süt</a:t>
            </a:r>
            <a:r>
              <a:rPr sz="1400" spc="1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ve</a:t>
            </a:r>
            <a:r>
              <a:rPr sz="1400" spc="1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262525"/>
                </a:solidFill>
                <a:latin typeface="Calibri"/>
                <a:cs typeface="Calibri"/>
              </a:rPr>
              <a:t>süt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ürünlerinden kaçının.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000" y="439723"/>
            <a:ext cx="8305800" cy="5591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755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Kan</a:t>
            </a:r>
            <a:r>
              <a:rPr spc="-75" dirty="0"/>
              <a:t> </a:t>
            </a:r>
            <a:r>
              <a:rPr spc="-195" dirty="0" err="1"/>
              <a:t>Gruplar</a:t>
            </a:r>
            <a:r>
              <a:rPr b="0" spc="-195" dirty="0" err="1">
                <a:latin typeface="Arial Black"/>
                <a:cs typeface="Arial Black"/>
              </a:rPr>
              <a:t>ı</a:t>
            </a:r>
            <a:r>
              <a:rPr b="0" spc="-434" dirty="0">
                <a:latin typeface="Arial Black"/>
                <a:cs typeface="Arial Black"/>
              </a:rPr>
              <a:t> </a:t>
            </a:r>
            <a:r>
              <a:rPr spc="-229" dirty="0" err="1" smtClean="0"/>
              <a:t>Hakk</a:t>
            </a:r>
            <a:r>
              <a:rPr b="0" spc="-229" dirty="0" err="1" smtClean="0">
                <a:latin typeface="Arial Black"/>
                <a:cs typeface="Arial Black"/>
              </a:rPr>
              <a:t>ı</a:t>
            </a:r>
            <a:r>
              <a:rPr spc="-229" dirty="0" err="1" smtClean="0"/>
              <a:t>nda</a:t>
            </a:r>
            <a:r>
              <a:rPr lang="tr-TR" spc="-229" dirty="0" smtClean="0"/>
              <a:t> </a:t>
            </a:r>
            <a:r>
              <a:rPr lang="tr-TR" spc="-55" dirty="0" smtClean="0"/>
              <a:t>İl</a:t>
            </a:r>
            <a:r>
              <a:rPr spc="-125" dirty="0" err="1" smtClean="0"/>
              <a:t>ginç</a:t>
            </a:r>
            <a:r>
              <a:rPr spc="-35" dirty="0" smtClean="0"/>
              <a:t> </a:t>
            </a:r>
            <a:r>
              <a:rPr spc="-114" dirty="0"/>
              <a:t>Gerçekler</a:t>
            </a:r>
            <a:endParaRPr sz="4050" dirty="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0675" y="1428749"/>
            <a:ext cx="2362199" cy="23621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079525" y="3950652"/>
            <a:ext cx="1383030" cy="299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00" b="1" spc="-100" dirty="0">
                <a:solidFill>
                  <a:srgbClr val="FF33BE"/>
                </a:solidFill>
                <a:latin typeface="Cambria"/>
                <a:cs typeface="Cambria"/>
              </a:rPr>
              <a:t>Kan</a:t>
            </a:r>
            <a:r>
              <a:rPr sz="1800" b="1" spc="-10" dirty="0">
                <a:solidFill>
                  <a:srgbClr val="FF33BE"/>
                </a:solidFill>
                <a:latin typeface="Cambria"/>
                <a:cs typeface="Cambria"/>
              </a:rPr>
              <a:t> </a:t>
            </a:r>
            <a:r>
              <a:rPr sz="1800" b="1" spc="-75" dirty="0">
                <a:solidFill>
                  <a:srgbClr val="FF33BE"/>
                </a:solidFill>
                <a:latin typeface="Cambria"/>
                <a:cs typeface="Cambria"/>
              </a:rPr>
              <a:t>Engelliler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19621" y="4386173"/>
            <a:ext cx="2673985" cy="100647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065" marR="5080" algn="ctr">
              <a:lnSpc>
                <a:spcPct val="154000"/>
              </a:lnSpc>
              <a:spcBef>
                <a:spcPts val="55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Bazı</a:t>
            </a:r>
            <a:r>
              <a:rPr sz="1400" spc="7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ülkelerde,</a:t>
            </a:r>
            <a:r>
              <a:rPr sz="1400" spc="6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insanların</a:t>
            </a:r>
            <a:r>
              <a:rPr sz="1400" spc="10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kan</a:t>
            </a:r>
            <a:r>
              <a:rPr sz="1400" spc="10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62525"/>
                </a:solidFill>
                <a:latin typeface="Calibri"/>
                <a:cs typeface="Calibri"/>
              </a:rPr>
              <a:t>grubu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sebebiyle</a:t>
            </a:r>
            <a:r>
              <a:rPr sz="1400" spc="6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hayatındaki</a:t>
            </a:r>
            <a:r>
              <a:rPr sz="1400" spc="-6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50" dirty="0">
                <a:solidFill>
                  <a:srgbClr val="262525"/>
                </a:solidFill>
                <a:latin typeface="Calibri"/>
                <a:cs typeface="Calibri"/>
              </a:rPr>
              <a:t>pek</a:t>
            </a:r>
            <a:r>
              <a:rPr sz="1400" spc="7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55" dirty="0">
                <a:solidFill>
                  <a:srgbClr val="262525"/>
                </a:solidFill>
                <a:latin typeface="Calibri"/>
                <a:cs typeface="Calibri"/>
              </a:rPr>
              <a:t>çok</a:t>
            </a:r>
            <a:r>
              <a:rPr sz="1400" spc="7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262525"/>
                </a:solidFill>
                <a:latin typeface="Calibri"/>
                <a:cs typeface="Calibri"/>
              </a:rPr>
              <a:t>şey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değişiklik</a:t>
            </a:r>
            <a:r>
              <a:rPr sz="1400" spc="12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gösterebilir.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33900" y="1428749"/>
            <a:ext cx="2362199" cy="23621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396184" y="3950652"/>
            <a:ext cx="2604135" cy="1442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0640" algn="ctr">
              <a:lnSpc>
                <a:spcPct val="100000"/>
              </a:lnSpc>
              <a:spcBef>
                <a:spcPts val="90"/>
              </a:spcBef>
            </a:pPr>
            <a:r>
              <a:rPr sz="1800" b="1" spc="-70" dirty="0">
                <a:solidFill>
                  <a:srgbClr val="FF33BE"/>
                </a:solidFill>
                <a:latin typeface="Cambria"/>
                <a:cs typeface="Cambria"/>
              </a:rPr>
              <a:t>Nadir</a:t>
            </a:r>
            <a:r>
              <a:rPr sz="1800" b="1" spc="5" dirty="0">
                <a:solidFill>
                  <a:srgbClr val="FF33BE"/>
                </a:solidFill>
                <a:latin typeface="Cambria"/>
                <a:cs typeface="Cambria"/>
              </a:rPr>
              <a:t> </a:t>
            </a:r>
            <a:r>
              <a:rPr sz="1800" b="1" spc="-100" dirty="0">
                <a:solidFill>
                  <a:srgbClr val="FF33BE"/>
                </a:solidFill>
                <a:latin typeface="Cambria"/>
                <a:cs typeface="Cambria"/>
              </a:rPr>
              <a:t>Kan</a:t>
            </a:r>
            <a:r>
              <a:rPr sz="1800" b="1" spc="-20" dirty="0">
                <a:solidFill>
                  <a:srgbClr val="FF33BE"/>
                </a:solidFill>
                <a:latin typeface="Cambria"/>
                <a:cs typeface="Cambria"/>
              </a:rPr>
              <a:t> </a:t>
            </a:r>
            <a:r>
              <a:rPr sz="1800" b="1" spc="-10" dirty="0">
                <a:solidFill>
                  <a:srgbClr val="FF33BE"/>
                </a:solidFill>
                <a:latin typeface="Cambria"/>
                <a:cs typeface="Cambria"/>
              </a:rPr>
              <a:t>Gruplar</a:t>
            </a:r>
            <a:r>
              <a:rPr sz="1800" spc="-10" dirty="0">
                <a:solidFill>
                  <a:srgbClr val="FF33BE"/>
                </a:solidFill>
                <a:latin typeface="Arial Black"/>
                <a:cs typeface="Arial Black"/>
              </a:rPr>
              <a:t>ı</a:t>
            </a:r>
            <a:endParaRPr sz="1800">
              <a:latin typeface="Arial Black"/>
              <a:cs typeface="Arial Black"/>
            </a:endParaRPr>
          </a:p>
          <a:p>
            <a:pPr marL="12700" marR="5080" indent="-2540" algn="ctr">
              <a:lnSpc>
                <a:spcPct val="154000"/>
              </a:lnSpc>
              <a:spcBef>
                <a:spcPts val="1235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Bazı</a:t>
            </a:r>
            <a:r>
              <a:rPr sz="1400" spc="6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kan</a:t>
            </a:r>
            <a:r>
              <a:rPr sz="1400" spc="10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grupları,</a:t>
            </a:r>
            <a:r>
              <a:rPr sz="1400" spc="6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dünya</a:t>
            </a:r>
            <a:r>
              <a:rPr sz="1400" spc="-3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genelinde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oldukça</a:t>
            </a:r>
            <a:r>
              <a:rPr sz="1400" spc="-5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nadir</a:t>
            </a:r>
            <a:r>
              <a:rPr sz="1400" spc="6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görülür</a:t>
            </a:r>
            <a:r>
              <a:rPr sz="1400" spc="6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ve</a:t>
            </a:r>
            <a:r>
              <a:rPr sz="1400" spc="7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kan</a:t>
            </a:r>
            <a:r>
              <a:rPr sz="1400" spc="8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bağışı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sırasında</a:t>
            </a:r>
            <a:r>
              <a:rPr sz="1400" spc="6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özellikle</a:t>
            </a:r>
            <a:r>
              <a:rPr sz="1400" spc="24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aranırlar.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77125" y="1428749"/>
            <a:ext cx="2371724" cy="236219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405340" y="3950652"/>
            <a:ext cx="2473325" cy="1442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3180" algn="ctr">
              <a:lnSpc>
                <a:spcPct val="100000"/>
              </a:lnSpc>
              <a:spcBef>
                <a:spcPts val="90"/>
              </a:spcBef>
            </a:pPr>
            <a:r>
              <a:rPr sz="1800" b="1" spc="-100" dirty="0">
                <a:solidFill>
                  <a:srgbClr val="FF33BE"/>
                </a:solidFill>
                <a:latin typeface="Cambria"/>
                <a:cs typeface="Cambria"/>
              </a:rPr>
              <a:t>Kan</a:t>
            </a:r>
            <a:r>
              <a:rPr sz="1800" b="1" spc="-10" dirty="0">
                <a:solidFill>
                  <a:srgbClr val="FF33BE"/>
                </a:solidFill>
                <a:latin typeface="Cambria"/>
                <a:cs typeface="Cambria"/>
              </a:rPr>
              <a:t> Ba</a:t>
            </a:r>
            <a:r>
              <a:rPr sz="1800" spc="-10" dirty="0">
                <a:solidFill>
                  <a:srgbClr val="FF33BE"/>
                </a:solidFill>
                <a:latin typeface="Arial Black"/>
                <a:cs typeface="Arial Black"/>
              </a:rPr>
              <a:t>ğışı</a:t>
            </a:r>
            <a:endParaRPr sz="1800">
              <a:latin typeface="Arial Black"/>
              <a:cs typeface="Arial Black"/>
            </a:endParaRPr>
          </a:p>
          <a:p>
            <a:pPr marL="12700" marR="5080" algn="ctr">
              <a:lnSpc>
                <a:spcPct val="154000"/>
              </a:lnSpc>
              <a:spcBef>
                <a:spcPts val="1235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Kan</a:t>
            </a:r>
            <a:r>
              <a:rPr sz="1400" spc="21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bağışında</a:t>
            </a:r>
            <a:r>
              <a:rPr sz="1400" spc="5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bulunmanız,</a:t>
            </a:r>
            <a:r>
              <a:rPr sz="1400" spc="16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62525"/>
                </a:solidFill>
                <a:latin typeface="Calibri"/>
                <a:cs typeface="Calibri"/>
              </a:rPr>
              <a:t>hayat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kurtarabilir ve</a:t>
            </a:r>
            <a:r>
              <a:rPr sz="1400" spc="2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sağlıklı bir</a:t>
            </a:r>
            <a:r>
              <a:rPr sz="1400" spc="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62525"/>
                </a:solidFill>
                <a:latin typeface="Calibri"/>
                <a:cs typeface="Calibri"/>
              </a:rPr>
              <a:t>hayat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yaşamanızı</a:t>
            </a:r>
            <a:r>
              <a:rPr sz="1400" spc="11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sağlayabilir.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402</Words>
  <Application>Microsoft Office PowerPoint</Application>
  <PresentationFormat>Özel</PresentationFormat>
  <Paragraphs>73</Paragraphs>
  <Slides>8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8</vt:i4>
      </vt:variant>
    </vt:vector>
  </HeadingPairs>
  <TitlesOfParts>
    <vt:vector size="14" baseType="lpstr">
      <vt:lpstr>Arial Black</vt:lpstr>
      <vt:lpstr>Calibri</vt:lpstr>
      <vt:lpstr>Cambria</vt:lpstr>
      <vt:lpstr>Lucida Sans Unicode</vt:lpstr>
      <vt:lpstr>Source Sans 3</vt:lpstr>
      <vt:lpstr>Office Theme</vt:lpstr>
      <vt:lpstr>PowerPoint Sunusu</vt:lpstr>
      <vt:lpstr>Kan Grupları Nedir?</vt:lpstr>
      <vt:lpstr>Kan Grupları Neden Önemlidir?</vt:lpstr>
      <vt:lpstr>Kan Grupları Nasıl Belirlenir?</vt:lpstr>
      <vt:lpstr>Kan Bağışı ve Kan Nakli Süreci</vt:lpstr>
      <vt:lpstr>Kan Grubu Uyumsuzluğu ve Riskleri</vt:lpstr>
      <vt:lpstr>Kan Grubu Diyeti</vt:lpstr>
      <vt:lpstr>Kan Grupları Hakkında İlginç Gerçekler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cp:lastModifiedBy>SELEN</cp:lastModifiedBy>
  <cp:revision>2</cp:revision>
  <dcterms:created xsi:type="dcterms:W3CDTF">2023-06-11T22:45:55Z</dcterms:created>
  <dcterms:modified xsi:type="dcterms:W3CDTF">2023-06-11T22:50:15Z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2023-06-11T00:00:00Z</vt:filetime>
  </property>
  <property fmtid="{D5CDD505-2E9C-101B-9397-08002B2CF9AE}" pid="3" name="Creator">
    <vt:lpwstr>pdf-lib (https://github.com/Hopding/pdf-lib)</vt:lpwstr>
  </property>
  <property fmtid="{D5CDD505-2E9C-101B-9397-08002B2CF9AE}" pid="4" name="LastSaved">
    <vt:filetime>2023-06-11T00:00:00Z</vt:filetime>
  </property>
  <property fmtid="{D5CDD505-2E9C-101B-9397-08002B2CF9AE}" pid="5" name="Producer">
    <vt:lpwstr>pdf-lib (https://github.com/Hopding/pdf-lib)</vt:lpwstr>
  </property>
</Properties>
</file>